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6" r:id="rId9"/>
  </p:sldIdLst>
  <p:sldSz cx="9144000" cy="6858000" type="screen4x3"/>
  <p:notesSz cx="7102475" cy="10233025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121"/>
    <a:srgbClr val="FF3300"/>
    <a:srgbClr val="00CCFF"/>
    <a:srgbClr val="33CCFF"/>
    <a:srgbClr val="00FFCC"/>
    <a:srgbClr val="CCFF66"/>
    <a:srgbClr val="FFCC66"/>
    <a:srgbClr val="009999"/>
    <a:srgbClr val="33CCCC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51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092" y="0"/>
            <a:ext cx="3077739" cy="51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4EB8870-2DFA-4E5C-9CBD-D326108D5827}" type="datetimeFigureOut">
              <a:rPr lang="es-ES"/>
              <a:pPr>
                <a:defRPr/>
              </a:pPr>
              <a:t>22/06/2011</a:t>
            </a:fld>
            <a:endParaRPr lang="es-E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9598"/>
            <a:ext cx="3077739" cy="51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092" y="9719598"/>
            <a:ext cx="3077739" cy="51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BB2025E-A60D-4CD9-A2A0-EAD64FB560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51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2" y="0"/>
            <a:ext cx="3077739" cy="51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76DF51B-2A04-4E09-923A-AEF167669DF9}" type="datetimeFigureOut">
              <a:rPr lang="es-ES"/>
              <a:pPr>
                <a:defRPr/>
              </a:pPr>
              <a:t>22/06/2011</a:t>
            </a:fld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860687"/>
            <a:ext cx="5681980" cy="460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9598"/>
            <a:ext cx="3077739" cy="51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2" y="9719598"/>
            <a:ext cx="3077739" cy="51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BB2A7BA-C002-47CB-BAFF-AF9DDB3BA1D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" dirty="0" smtClean="0"/>
              <a:t>Damos por comienzo</a:t>
            </a:r>
            <a:r>
              <a:rPr lang="es-ES" baseline="0" dirty="0" smtClean="0"/>
              <a:t> el Seminario Competitividad e Innovación en las </a:t>
            </a:r>
            <a:r>
              <a:rPr lang="es-ES" baseline="0" dirty="0" err="1" smtClean="0"/>
              <a:t>PyMEs</a:t>
            </a:r>
            <a:r>
              <a:rPr lang="es-ES" baseline="0" dirty="0" smtClean="0"/>
              <a:t>. Antes que nada agradecer a IERAL, a Fundación Mediterránea y a la Universidad Siglo 21 por la oportunidad de realizar este seminario en forma gratuita para todos los empresarios </a:t>
            </a:r>
            <a:r>
              <a:rPr lang="es-ES" baseline="0" dirty="0" err="1" smtClean="0"/>
              <a:t>PyME</a:t>
            </a:r>
            <a:r>
              <a:rPr lang="es-ES" baseline="0" dirty="0" smtClean="0"/>
              <a:t>. La finalidad es analizar con especialistas los principales obstáculos que enfrentan las </a:t>
            </a:r>
            <a:r>
              <a:rPr lang="es-ES" baseline="0" dirty="0" err="1" smtClean="0"/>
              <a:t>PyMEs</a:t>
            </a:r>
            <a:r>
              <a:rPr lang="es-ES" baseline="0" dirty="0" smtClean="0"/>
              <a:t> hoy y que atentan contra la competitividad y la inversión en innovación que a nuestro modo de ver son fuente del crecimiento económico.</a:t>
            </a:r>
            <a:endParaRPr lang="es-E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Como introducción al seminario me gustaría mostrar algunos</a:t>
            </a:r>
            <a:r>
              <a:rPr lang="es-ES" baseline="0" dirty="0" smtClean="0"/>
              <a:t> conceptos básicos referentes a las </a:t>
            </a:r>
            <a:r>
              <a:rPr lang="es-ES" baseline="0" dirty="0" err="1" smtClean="0"/>
              <a:t>PyMEs</a:t>
            </a:r>
            <a:r>
              <a:rPr lang="es-ES" baseline="0" dirty="0" smtClean="0"/>
              <a:t> en Argentina. Por ejemplo en este cuadro podemos visualizar los montos de facturación anual que definen a una micro, pequeña o mediana empresa. Es decir, las </a:t>
            </a:r>
            <a:r>
              <a:rPr lang="es-ES" baseline="0" dirty="0" err="1" smtClean="0"/>
              <a:t>pyMEs</a:t>
            </a:r>
            <a:r>
              <a:rPr lang="es-ES" baseline="0" dirty="0" smtClean="0"/>
              <a:t> son definidas como tal por una resolución de la </a:t>
            </a:r>
            <a:r>
              <a:rPr lang="es-ES" baseline="0" dirty="0" err="1" smtClean="0"/>
              <a:t>Sepyme</a:t>
            </a:r>
            <a:r>
              <a:rPr lang="es-ES" baseline="0" dirty="0" smtClean="0"/>
              <a:t> que las define en términos de facturación anual.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B2A7BA-C002-47CB-BAFF-AF9DDB3BA1D7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" dirty="0" smtClean="0"/>
              <a:t>Esta filmina sirve para mostrar lo que representa el sector de las Pymes</a:t>
            </a:r>
            <a:r>
              <a:rPr lang="es-ES" baseline="0" dirty="0" smtClean="0"/>
              <a:t> en Argentina. Si tenemos en cuenta las empresas son menos de 100 empleados, éstas ocupan el 71% de la mano de obra empleada en el sector privado.</a:t>
            </a:r>
            <a:endParaRPr lang="es-E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Aquí algunos</a:t>
            </a:r>
            <a:r>
              <a:rPr lang="es-ES" baseline="0" dirty="0" smtClean="0"/>
              <a:t> números que muestran como ha ido disminuyendo la rentabilidad de las empresas argentinas. Y esto se traduce en una menor cantidad de empresas </a:t>
            </a:r>
            <a:r>
              <a:rPr lang="es-ES" baseline="0" dirty="0" err="1" smtClean="0"/>
              <a:t>PyMEs</a:t>
            </a:r>
            <a:r>
              <a:rPr lang="es-ES" baseline="0" dirty="0" smtClean="0"/>
              <a:t>.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B2A7BA-C002-47CB-BAFF-AF9DDB3BA1D7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 cuadro muestra los resultados de una encuesta que realizamos</a:t>
            </a:r>
            <a:r>
              <a:rPr lang="es-ES" baseline="0" dirty="0" smtClean="0"/>
              <a:t> trimestralmente a empresas, en este caso los obstáculos más importantes son los de mayor tamaño de letra. Se destacan la presión tributario y los problemas de empleo.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B2A7BA-C002-47CB-BAFF-AF9DDB3BA1D7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" dirty="0" smtClean="0"/>
              <a:t>Todos estos factores inciden</a:t>
            </a:r>
            <a:r>
              <a:rPr lang="es-ES" baseline="0" dirty="0" smtClean="0"/>
              <a:t> sobre la competitividad empresaria. Según el último reporte del WEF Argentina se ubica en la posición 87 de 139 países relevados y 12 en América Latina y el Caribe. </a:t>
            </a:r>
            <a:r>
              <a:rPr lang="es-ES" dirty="0" smtClean="0"/>
              <a:t>(IAE-Universidad Austral)</a:t>
            </a:r>
            <a:endParaRPr lang="es-E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Por último, es importante distinguir el concepto de competitividad espuria versus</a:t>
            </a:r>
            <a:r>
              <a:rPr lang="es-ES" baseline="0" dirty="0" smtClean="0"/>
              <a:t> competitividad auténtica. Si queremos lograr una economía competitiva en el tiempo, con una matriz productiva compleja que agregue valor a partir de la demanda de mano de obra de calidad, es necesario innovar en todas sus formas, mejorando los procesos productivos a partir de la introducción de nueva tecnología en nuestra empresa, modificando las escalas de producción, desarrollando nuevos productos, etc.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B2A7BA-C002-47CB-BAFF-AF9DDB3BA1D7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B2A7BA-C002-47CB-BAFF-AF9DDB3BA1D7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B87CEE-17F7-441D-BB54-6D5C4AF8A25D}" type="datetimeFigureOut">
              <a:rPr lang="es-AR" smtClean="0"/>
              <a:pPr>
                <a:defRPr/>
              </a:pPr>
              <a:t>22/06/2011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6529A-E901-48B9-94F3-C5C303119D3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B87CEE-17F7-441D-BB54-6D5C4AF8A25D}" type="datetimeFigureOut">
              <a:rPr lang="es-AR" smtClean="0"/>
              <a:pPr>
                <a:defRPr/>
              </a:pPr>
              <a:t>22/06/2011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6529A-E901-48B9-94F3-C5C303119D3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B87CEE-17F7-441D-BB54-6D5C4AF8A25D}" type="datetimeFigureOut">
              <a:rPr lang="es-AR" smtClean="0"/>
              <a:pPr>
                <a:defRPr/>
              </a:pPr>
              <a:t>22/06/2011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6529A-E901-48B9-94F3-C5C303119D3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B87CEE-17F7-441D-BB54-6D5C4AF8A25D}" type="datetimeFigureOut">
              <a:rPr lang="es-AR" smtClean="0"/>
              <a:pPr>
                <a:defRPr/>
              </a:pPr>
              <a:t>22/06/2011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6529A-E901-48B9-94F3-C5C303119D3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B87CEE-17F7-441D-BB54-6D5C4AF8A25D}" type="datetimeFigureOut">
              <a:rPr lang="es-AR" smtClean="0"/>
              <a:pPr>
                <a:defRPr/>
              </a:pPr>
              <a:t>22/06/2011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6529A-E901-48B9-94F3-C5C303119D3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B87CEE-17F7-441D-BB54-6D5C4AF8A25D}" type="datetimeFigureOut">
              <a:rPr lang="es-AR" smtClean="0"/>
              <a:pPr>
                <a:defRPr/>
              </a:pPr>
              <a:t>22/06/2011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6529A-E901-48B9-94F3-C5C303119D3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B87CEE-17F7-441D-BB54-6D5C4AF8A25D}" type="datetimeFigureOut">
              <a:rPr lang="es-AR" smtClean="0"/>
              <a:pPr>
                <a:defRPr/>
              </a:pPr>
              <a:t>22/06/2011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6529A-E901-48B9-94F3-C5C303119D3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B87CEE-17F7-441D-BB54-6D5C4AF8A25D}" type="datetimeFigureOut">
              <a:rPr lang="es-AR" smtClean="0"/>
              <a:pPr>
                <a:defRPr/>
              </a:pPr>
              <a:t>22/06/2011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6529A-E901-48B9-94F3-C5C303119D3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B87CEE-17F7-441D-BB54-6D5C4AF8A25D}" type="datetimeFigureOut">
              <a:rPr lang="es-AR" smtClean="0"/>
              <a:pPr>
                <a:defRPr/>
              </a:pPr>
              <a:t>22/06/2011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6529A-E901-48B9-94F3-C5C303119D3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B87CEE-17F7-441D-BB54-6D5C4AF8A25D}" type="datetimeFigureOut">
              <a:rPr lang="es-AR" smtClean="0"/>
              <a:pPr>
                <a:defRPr/>
              </a:pPr>
              <a:t>22/06/2011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6529A-E901-48B9-94F3-C5C303119D3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B87CEE-17F7-441D-BB54-6D5C4AF8A25D}" type="datetimeFigureOut">
              <a:rPr lang="es-AR" smtClean="0"/>
              <a:pPr>
                <a:defRPr/>
              </a:pPr>
              <a:t>22/06/2011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6529A-E901-48B9-94F3-C5C303119D3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B87CEE-17F7-441D-BB54-6D5C4AF8A25D}" type="datetimeFigureOut">
              <a:rPr lang="es-AR" smtClean="0"/>
              <a:pPr>
                <a:defRPr/>
              </a:pPr>
              <a:t>22/06/2011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B6529A-E901-48B9-94F3-C5C303119D3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21" Type="http://schemas.openxmlformats.org/officeDocument/2006/relationships/image" Target="../media/image19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19" Type="http://schemas.openxmlformats.org/officeDocument/2006/relationships/image" Target="../media/image17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2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-214346" y="0"/>
            <a:ext cx="9358346" cy="6858000"/>
          </a:xfrm>
          <a:prstGeom prst="rect">
            <a:avLst/>
          </a:prstGeom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/>
              </a:solidFill>
            </a:endParaRPr>
          </a:p>
        </p:txBody>
      </p:sp>
      <p:sp>
        <p:nvSpPr>
          <p:cNvPr id="15362" name="2 Subtítulo"/>
          <p:cNvSpPr>
            <a:spLocks noGrp="1"/>
          </p:cNvSpPr>
          <p:nvPr>
            <p:ph type="subTitle" idx="4294967295"/>
          </p:nvPr>
        </p:nvSpPr>
        <p:spPr>
          <a:xfrm>
            <a:off x="1428728" y="5929330"/>
            <a:ext cx="6400800" cy="641350"/>
          </a:xfrm>
          <a:noFill/>
        </p:spPr>
        <p:txBody>
          <a:bodyPr>
            <a:spAutoFit/>
          </a:bodyPr>
          <a:lstStyle/>
          <a:p>
            <a:pPr marL="0" indent="0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sz="1800" b="1" dirty="0" smtClean="0">
                <a:effectLst/>
                <a:latin typeface="Calibri" pitchFamily="34" charset="0"/>
              </a:rPr>
              <a:t>22 de Junio de 2011</a:t>
            </a:r>
          </a:p>
          <a:p>
            <a:pPr marL="0" indent="0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sz="1800" b="1" dirty="0" smtClean="0">
                <a:effectLst/>
                <a:latin typeface="Calibri" pitchFamily="34" charset="0"/>
              </a:rPr>
              <a:t>Córdoba, Argentina</a:t>
            </a:r>
            <a:endParaRPr lang="es-AR" sz="1800" b="1" dirty="0" smtClean="0">
              <a:effectLst/>
              <a:latin typeface="Calibri" pitchFamily="34" charset="0"/>
            </a:endParaRPr>
          </a:p>
        </p:txBody>
      </p:sp>
      <p:sp>
        <p:nvSpPr>
          <p:cNvPr id="15363" name="6 CuadroTexto"/>
          <p:cNvSpPr txBox="1">
            <a:spLocks noChangeArrowheads="1"/>
          </p:cNvSpPr>
          <p:nvPr/>
        </p:nvSpPr>
        <p:spPr bwMode="auto">
          <a:xfrm>
            <a:off x="2143108" y="4929198"/>
            <a:ext cx="4897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i="1" dirty="0">
                <a:latin typeface="Calibri" pitchFamily="34" charset="0"/>
              </a:rPr>
              <a:t>Luciano </a:t>
            </a:r>
            <a:r>
              <a:rPr lang="es-ES" i="1" dirty="0" err="1">
                <a:latin typeface="Calibri" pitchFamily="34" charset="0"/>
              </a:rPr>
              <a:t>Crisafulli</a:t>
            </a:r>
            <a:endParaRPr lang="es-ES" i="1" dirty="0">
              <a:latin typeface="Calibri" pitchFamily="34" charset="0"/>
            </a:endParaRPr>
          </a:p>
          <a:p>
            <a:pPr algn="ctr"/>
            <a:r>
              <a:rPr lang="es-ES" i="1" dirty="0">
                <a:latin typeface="Calibri" pitchFamily="34" charset="0"/>
              </a:rPr>
              <a:t>IERAL de Fundación Mediterránea</a:t>
            </a:r>
            <a:endParaRPr lang="es-AR" i="1" dirty="0">
              <a:latin typeface="Calibri" pitchFamily="34" charset="0"/>
            </a:endParaRPr>
          </a:p>
        </p:txBody>
      </p:sp>
      <p:grpSp>
        <p:nvGrpSpPr>
          <p:cNvPr id="52" name="51 Grupo"/>
          <p:cNvGrpSpPr/>
          <p:nvPr/>
        </p:nvGrpSpPr>
        <p:grpSpPr>
          <a:xfrm>
            <a:off x="0" y="1"/>
            <a:ext cx="9144001" cy="2643181"/>
            <a:chOff x="0" y="0"/>
            <a:chExt cx="9144001" cy="4152853"/>
          </a:xfrm>
        </p:grpSpPr>
        <p:grpSp>
          <p:nvGrpSpPr>
            <p:cNvPr id="51" name="50 Grupo"/>
            <p:cNvGrpSpPr/>
            <p:nvPr/>
          </p:nvGrpSpPr>
          <p:grpSpPr>
            <a:xfrm>
              <a:off x="0" y="0"/>
              <a:ext cx="9144001" cy="4030377"/>
              <a:chOff x="0" y="0"/>
              <a:chExt cx="9144001" cy="4030377"/>
            </a:xfrm>
          </p:grpSpPr>
          <p:pic>
            <p:nvPicPr>
              <p:cNvPr id="11" name="10 Imagen" descr="innovacion (1).jpg"/>
              <p:cNvPicPr>
                <a:picLocks noChangeAspect="1"/>
              </p:cNvPicPr>
              <p:nvPr/>
            </p:nvPicPr>
            <p:blipFill>
              <a:blip r:embed="rId3" cstate="print">
                <a:lum contrast="12000"/>
              </a:blip>
              <a:stretch>
                <a:fillRect/>
              </a:stretch>
            </p:blipFill>
            <p:spPr>
              <a:xfrm>
                <a:off x="8001024" y="1000108"/>
                <a:ext cx="1142976" cy="1497506"/>
              </a:xfrm>
              <a:prstGeom prst="rect">
                <a:avLst/>
              </a:prstGeom>
              <a:effectLst>
                <a:reflection blurRad="6350" stA="50000" endA="300" endPos="90000" dir="5400000" sy="-100000" algn="bl" rotWithShape="0"/>
              </a:effectLst>
            </p:spPr>
          </p:pic>
          <p:pic>
            <p:nvPicPr>
              <p:cNvPr id="10" name="9 Imagen" descr="innovacion1.jpg"/>
              <p:cNvPicPr>
                <a:picLocks noChangeAspect="1"/>
              </p:cNvPicPr>
              <p:nvPr/>
            </p:nvPicPr>
            <p:blipFill>
              <a:blip r:embed="rId4">
                <a:lum contrast="12000"/>
              </a:blip>
              <a:stretch>
                <a:fillRect/>
              </a:stretch>
            </p:blipFill>
            <p:spPr>
              <a:xfrm>
                <a:off x="6286512" y="928670"/>
                <a:ext cx="2063747" cy="1547810"/>
              </a:xfrm>
              <a:prstGeom prst="rect">
                <a:avLst/>
              </a:prstGeom>
              <a:effectLst>
                <a:reflection blurRad="6350" stA="50000" endA="300" endPos="90000" dir="5400000" sy="-100000" algn="bl" rotWithShape="0"/>
              </a:effectLst>
            </p:spPr>
          </p:pic>
          <p:pic>
            <p:nvPicPr>
              <p:cNvPr id="18" name="17 Imagen" descr="photo_12824_20100223.jpg"/>
              <p:cNvPicPr>
                <a:picLocks noChangeAspect="1"/>
              </p:cNvPicPr>
              <p:nvPr/>
            </p:nvPicPr>
            <p:blipFill>
              <a:blip r:embed="rId5" cstate="print">
                <a:lum contrast="12000"/>
              </a:blip>
              <a:stretch>
                <a:fillRect/>
              </a:stretch>
            </p:blipFill>
            <p:spPr>
              <a:xfrm>
                <a:off x="6429388" y="2315865"/>
                <a:ext cx="1214430" cy="1714512"/>
              </a:xfrm>
              <a:prstGeom prst="rect">
                <a:avLst/>
              </a:prstGeom>
              <a:effectLst>
                <a:reflection blurRad="6350" stA="50000" endA="300" endPos="90000" dir="5400000" sy="-100000" algn="bl" rotWithShape="0"/>
              </a:effectLst>
            </p:spPr>
          </p:pic>
          <p:pic>
            <p:nvPicPr>
              <p:cNvPr id="19" name="18 Imagen" descr="2008062356pib-sube.jpg"/>
              <p:cNvPicPr>
                <a:picLocks noChangeAspect="1"/>
              </p:cNvPicPr>
              <p:nvPr/>
            </p:nvPicPr>
            <p:blipFill>
              <a:blip r:embed="rId6" cstate="print">
                <a:lum contrast="12000"/>
              </a:blip>
              <a:stretch>
                <a:fillRect/>
              </a:stretch>
            </p:blipFill>
            <p:spPr>
              <a:xfrm>
                <a:off x="3929058" y="3028082"/>
                <a:ext cx="1220388" cy="976310"/>
              </a:xfrm>
              <a:prstGeom prst="rect">
                <a:avLst/>
              </a:prstGeom>
              <a:effectLst>
                <a:reflection blurRad="6350" stA="50000" endA="300" endPos="90000" dir="5400000" sy="-100000" algn="bl" rotWithShape="0"/>
              </a:effectLst>
            </p:spPr>
          </p:pic>
          <p:pic>
            <p:nvPicPr>
              <p:cNvPr id="22" name="21 Imagen" descr="pymes_01.jpg"/>
              <p:cNvPicPr>
                <a:picLocks noChangeAspect="1"/>
              </p:cNvPicPr>
              <p:nvPr/>
            </p:nvPicPr>
            <p:blipFill>
              <a:blip r:embed="rId7" cstate="print">
                <a:lum contrast="12000"/>
              </a:blip>
              <a:stretch>
                <a:fillRect/>
              </a:stretch>
            </p:blipFill>
            <p:spPr>
              <a:xfrm>
                <a:off x="4786314" y="0"/>
                <a:ext cx="1924044" cy="962022"/>
              </a:xfrm>
              <a:prstGeom prst="rect">
                <a:avLst/>
              </a:prstGeom>
              <a:effectLst>
                <a:reflection blurRad="6350" stA="50000" endA="300" endPos="90000" dir="5400000" sy="-100000" algn="bl" rotWithShape="0"/>
              </a:effectLst>
            </p:spPr>
          </p:pic>
          <p:pic>
            <p:nvPicPr>
              <p:cNvPr id="24" name="23 Imagen" descr="competitividad.jpg"/>
              <p:cNvPicPr>
                <a:picLocks noChangeAspect="1"/>
              </p:cNvPicPr>
              <p:nvPr/>
            </p:nvPicPr>
            <p:blipFill>
              <a:blip r:embed="rId8" cstate="print">
                <a:lum contrast="12000"/>
              </a:blip>
              <a:stretch>
                <a:fillRect/>
              </a:stretch>
            </p:blipFill>
            <p:spPr>
              <a:xfrm>
                <a:off x="6715140" y="0"/>
                <a:ext cx="1603364" cy="928670"/>
              </a:xfrm>
              <a:prstGeom prst="rect">
                <a:avLst/>
              </a:prstGeom>
              <a:effectLst>
                <a:reflection blurRad="6350" stA="50000" endA="300" endPos="90000" dir="5400000" sy="-100000" algn="bl" rotWithShape="0"/>
              </a:effectLst>
            </p:spPr>
          </p:pic>
          <p:pic>
            <p:nvPicPr>
              <p:cNvPr id="15" name="14 Imagen" descr="Innovacion (2).jpg"/>
              <p:cNvPicPr>
                <a:picLocks noChangeAspect="1"/>
              </p:cNvPicPr>
              <p:nvPr/>
            </p:nvPicPr>
            <p:blipFill>
              <a:blip r:embed="rId9">
                <a:lum contrast="12000"/>
              </a:blip>
              <a:stretch>
                <a:fillRect/>
              </a:stretch>
            </p:blipFill>
            <p:spPr>
              <a:xfrm>
                <a:off x="5143504" y="2030113"/>
                <a:ext cx="1387223" cy="2000264"/>
              </a:xfrm>
              <a:prstGeom prst="rect">
                <a:avLst/>
              </a:prstGeom>
              <a:effectLst>
                <a:reflection blurRad="6350" stA="50000" endA="300" endPos="90000" dir="5400000" sy="-100000" algn="bl" rotWithShape="0"/>
              </a:effectLst>
            </p:spPr>
          </p:pic>
          <p:pic>
            <p:nvPicPr>
              <p:cNvPr id="14" name="13 Imagen" descr="innovacion-nino.png"/>
              <p:cNvPicPr>
                <a:picLocks noChangeAspect="1"/>
              </p:cNvPicPr>
              <p:nvPr/>
            </p:nvPicPr>
            <p:blipFill>
              <a:blip r:embed="rId10">
                <a:lum contrast="12000"/>
              </a:blip>
              <a:stretch>
                <a:fillRect/>
              </a:stretch>
            </p:blipFill>
            <p:spPr>
              <a:xfrm>
                <a:off x="8055503" y="0"/>
                <a:ext cx="1088497" cy="1000132"/>
              </a:xfrm>
              <a:prstGeom prst="rect">
                <a:avLst/>
              </a:prstGeom>
              <a:effectLst>
                <a:reflection blurRad="6350" stA="50000" endA="300" endPos="90000" dir="5400000" sy="-100000" algn="bl" rotWithShape="0"/>
              </a:effectLst>
            </p:spPr>
          </p:pic>
          <p:pic>
            <p:nvPicPr>
              <p:cNvPr id="25" name="24 Imagen" descr="competitividad.jpeg"/>
              <p:cNvPicPr>
                <a:picLocks noChangeAspect="1"/>
              </p:cNvPicPr>
              <p:nvPr/>
            </p:nvPicPr>
            <p:blipFill>
              <a:blip r:embed="rId11" cstate="print">
                <a:lum contrast="12000"/>
              </a:blip>
              <a:stretch>
                <a:fillRect/>
              </a:stretch>
            </p:blipFill>
            <p:spPr>
              <a:xfrm>
                <a:off x="7643835" y="2357430"/>
                <a:ext cx="1500166" cy="1214446"/>
              </a:xfrm>
              <a:prstGeom prst="rect">
                <a:avLst/>
              </a:prstGeom>
              <a:effectLst>
                <a:reflection blurRad="6350" stA="50000" endA="300" endPos="90000" dir="5400000" sy="-100000" algn="bl" rotWithShape="0"/>
              </a:effectLst>
            </p:spPr>
          </p:pic>
          <p:pic>
            <p:nvPicPr>
              <p:cNvPr id="27" name="26 Imagen" descr="competitividad-empresarial.jpg"/>
              <p:cNvPicPr>
                <a:picLocks noChangeAspect="1"/>
              </p:cNvPicPr>
              <p:nvPr/>
            </p:nvPicPr>
            <p:blipFill>
              <a:blip r:embed="rId12" cstate="print">
                <a:lum contrast="12000"/>
              </a:blip>
              <a:stretch>
                <a:fillRect/>
              </a:stretch>
            </p:blipFill>
            <p:spPr>
              <a:xfrm>
                <a:off x="7643834" y="3387435"/>
                <a:ext cx="1500166" cy="642941"/>
              </a:xfrm>
              <a:prstGeom prst="rect">
                <a:avLst/>
              </a:prstGeom>
              <a:effectLst>
                <a:reflection blurRad="6350" stA="50000" endA="300" endPos="90000" dir="5400000" sy="-100000" algn="bl" rotWithShape="0"/>
              </a:effectLst>
            </p:spPr>
          </p:pic>
          <p:pic>
            <p:nvPicPr>
              <p:cNvPr id="29" name="28 Imagen" descr="wwwloiresafecom.jpg"/>
              <p:cNvPicPr>
                <a:picLocks noChangeAspect="1"/>
              </p:cNvPicPr>
              <p:nvPr/>
            </p:nvPicPr>
            <p:blipFill>
              <a:blip r:embed="rId13">
                <a:lum contrast="12000"/>
              </a:blip>
              <a:stretch>
                <a:fillRect/>
              </a:stretch>
            </p:blipFill>
            <p:spPr>
              <a:xfrm>
                <a:off x="3286116" y="0"/>
                <a:ext cx="1571636" cy="1428736"/>
              </a:xfrm>
              <a:prstGeom prst="rect">
                <a:avLst/>
              </a:prstGeom>
              <a:effectLst>
                <a:reflection blurRad="6350" stA="50000" endA="300" endPos="90000" dir="5400000" sy="-100000" algn="bl" rotWithShape="0"/>
              </a:effectLst>
            </p:spPr>
          </p:pic>
          <p:pic>
            <p:nvPicPr>
              <p:cNvPr id="30" name="29 Imagen" descr="networking.jpg"/>
              <p:cNvPicPr>
                <a:picLocks noChangeAspect="1"/>
              </p:cNvPicPr>
              <p:nvPr/>
            </p:nvPicPr>
            <p:blipFill>
              <a:blip r:embed="rId14">
                <a:lum contrast="12000"/>
              </a:blip>
              <a:stretch>
                <a:fillRect/>
              </a:stretch>
            </p:blipFill>
            <p:spPr>
              <a:xfrm>
                <a:off x="3357554" y="1214422"/>
                <a:ext cx="1841496" cy="1841496"/>
              </a:xfrm>
              <a:prstGeom prst="rect">
                <a:avLst/>
              </a:prstGeom>
              <a:effectLst>
                <a:reflection blurRad="6350" stA="50000" endA="300" endPos="90000" dir="5400000" sy="-100000" algn="bl" rotWithShape="0"/>
              </a:effectLst>
            </p:spPr>
          </p:pic>
          <p:pic>
            <p:nvPicPr>
              <p:cNvPr id="31" name="30 Imagen" descr="economia1.jpg"/>
              <p:cNvPicPr>
                <a:picLocks noChangeAspect="1"/>
              </p:cNvPicPr>
              <p:nvPr/>
            </p:nvPicPr>
            <p:blipFill>
              <a:blip r:embed="rId15">
                <a:lum contrast="12000"/>
              </a:blip>
              <a:stretch>
                <a:fillRect/>
              </a:stretch>
            </p:blipFill>
            <p:spPr>
              <a:xfrm>
                <a:off x="0" y="0"/>
                <a:ext cx="1581148" cy="1212394"/>
              </a:xfrm>
              <a:prstGeom prst="rect">
                <a:avLst/>
              </a:prstGeom>
              <a:effectLst>
                <a:reflection blurRad="6350" stA="50000" endA="300" endPos="90000" dir="5400000" sy="-100000" algn="bl" rotWithShape="0"/>
              </a:effectLst>
            </p:spPr>
          </p:pic>
          <p:pic>
            <p:nvPicPr>
              <p:cNvPr id="32" name="31 Imagen" descr="competitividad(1).jpg"/>
              <p:cNvPicPr>
                <a:picLocks noChangeAspect="1"/>
              </p:cNvPicPr>
              <p:nvPr/>
            </p:nvPicPr>
            <p:blipFill>
              <a:blip r:embed="rId16" cstate="print">
                <a:lum contrast="12000"/>
              </a:blip>
              <a:stretch>
                <a:fillRect/>
              </a:stretch>
            </p:blipFill>
            <p:spPr>
              <a:xfrm>
                <a:off x="1571604" y="1357298"/>
                <a:ext cx="1814372" cy="1236656"/>
              </a:xfrm>
              <a:prstGeom prst="rect">
                <a:avLst/>
              </a:prstGeom>
              <a:effectLst>
                <a:reflection blurRad="6350" stA="50000" endA="300" endPos="90000" dir="5400000" sy="-100000" algn="bl" rotWithShape="0"/>
              </a:effectLst>
            </p:spPr>
          </p:pic>
          <p:pic>
            <p:nvPicPr>
              <p:cNvPr id="33" name="32 Imagen" descr="innovacion-emprendimiento.png"/>
              <p:cNvPicPr>
                <a:picLocks noChangeAspect="1"/>
              </p:cNvPicPr>
              <p:nvPr/>
            </p:nvPicPr>
            <p:blipFill>
              <a:blip r:embed="rId17">
                <a:lum contrast="12000"/>
              </a:blip>
              <a:stretch>
                <a:fillRect/>
              </a:stretch>
            </p:blipFill>
            <p:spPr>
              <a:xfrm>
                <a:off x="4802332" y="785794"/>
                <a:ext cx="1512151" cy="1357322"/>
              </a:xfrm>
              <a:prstGeom prst="rect">
                <a:avLst/>
              </a:prstGeom>
              <a:effectLst>
                <a:reflection blurRad="6350" stA="50000" endA="300" endPos="90000" dir="5400000" sy="-100000" algn="bl" rotWithShape="0"/>
              </a:effectLst>
            </p:spPr>
          </p:pic>
          <p:pic>
            <p:nvPicPr>
              <p:cNvPr id="34" name="33 Imagen" descr="canica verde distinta innovacion i+d+i.jpg"/>
              <p:cNvPicPr>
                <a:picLocks noChangeAspect="1"/>
              </p:cNvPicPr>
              <p:nvPr/>
            </p:nvPicPr>
            <p:blipFill>
              <a:blip r:embed="rId18" cstate="print">
                <a:lum contrast="12000"/>
              </a:blip>
              <a:stretch>
                <a:fillRect/>
              </a:stretch>
            </p:blipFill>
            <p:spPr>
              <a:xfrm>
                <a:off x="2357422" y="2571744"/>
                <a:ext cx="1575313" cy="1428760"/>
              </a:xfrm>
              <a:prstGeom prst="rect">
                <a:avLst/>
              </a:prstGeom>
              <a:effectLst>
                <a:reflection blurRad="6350" stA="50000" endA="300" endPos="90000" dir="5400000" sy="-100000" algn="bl" rotWithShape="0"/>
              </a:effectLst>
            </p:spPr>
          </p:pic>
          <p:pic>
            <p:nvPicPr>
              <p:cNvPr id="35" name="34 Imagen" descr="10diseño modelos de competitividad 2 copy.jpg"/>
              <p:cNvPicPr>
                <a:picLocks noChangeAspect="1"/>
              </p:cNvPicPr>
              <p:nvPr/>
            </p:nvPicPr>
            <p:blipFill>
              <a:blip r:embed="rId19">
                <a:lum contrast="12000"/>
              </a:blip>
              <a:stretch>
                <a:fillRect/>
              </a:stretch>
            </p:blipFill>
            <p:spPr>
              <a:xfrm>
                <a:off x="0" y="1214422"/>
                <a:ext cx="1571604" cy="1443034"/>
              </a:xfrm>
              <a:prstGeom prst="rect">
                <a:avLst/>
              </a:prstGeom>
              <a:effectLst>
                <a:reflection blurRad="6350" stA="50000" endA="300" endPos="90000" dir="5400000" sy="-100000" algn="bl" rotWithShape="0"/>
              </a:effectLst>
            </p:spPr>
          </p:pic>
          <p:pic>
            <p:nvPicPr>
              <p:cNvPr id="36" name="35 Imagen" descr="la-competitividad.jpg"/>
              <p:cNvPicPr>
                <a:picLocks noChangeAspect="1"/>
              </p:cNvPicPr>
              <p:nvPr/>
            </p:nvPicPr>
            <p:blipFill>
              <a:blip r:embed="rId20" cstate="print">
                <a:lum contrast="12000"/>
              </a:blip>
              <a:stretch>
                <a:fillRect/>
              </a:stretch>
            </p:blipFill>
            <p:spPr>
              <a:xfrm>
                <a:off x="0" y="2571744"/>
                <a:ext cx="2370936" cy="1438233"/>
              </a:xfrm>
              <a:prstGeom prst="rect">
                <a:avLst/>
              </a:prstGeom>
              <a:effectLst>
                <a:reflection blurRad="6350" stA="50000" endA="300" endPos="90000" dir="5400000" sy="-100000" algn="bl" rotWithShape="0"/>
              </a:effectLst>
            </p:spPr>
          </p:pic>
          <p:pic>
            <p:nvPicPr>
              <p:cNvPr id="37" name="36 Imagen" descr="innovacion.jpg"/>
              <p:cNvPicPr>
                <a:picLocks noChangeAspect="1"/>
              </p:cNvPicPr>
              <p:nvPr/>
            </p:nvPicPr>
            <p:blipFill>
              <a:blip r:embed="rId21">
                <a:lum contrast="12000"/>
              </a:blip>
              <a:stretch>
                <a:fillRect/>
              </a:stretch>
            </p:blipFill>
            <p:spPr>
              <a:xfrm>
                <a:off x="1571604" y="0"/>
                <a:ext cx="1809752" cy="1406724"/>
              </a:xfrm>
              <a:prstGeom prst="rect">
                <a:avLst/>
              </a:prstGeom>
              <a:effectLst>
                <a:reflection blurRad="6350" stA="50000" endA="300" endPos="90000" dir="5400000" sy="-100000" algn="bl" rotWithShape="0"/>
              </a:effectLst>
            </p:spPr>
          </p:pic>
        </p:grpSp>
        <p:pic>
          <p:nvPicPr>
            <p:cNvPr id="13" name="12 Imagen" descr="wwwloiresafecom.jp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3286116" y="0"/>
              <a:ext cx="1515713" cy="1571612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15 Imagen" descr="networking.jpg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3357554" y="1357298"/>
              <a:ext cx="1841496" cy="1841496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7" name="16 Imagen" descr="economia1.jp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0" y="0"/>
              <a:ext cx="1581148" cy="1355270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1" name="20 Imagen" descr="competitividad(1).jpg"/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571604" y="1500174"/>
              <a:ext cx="1814372" cy="1236656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9" name="8 Imagen" descr="canica verde distinta innovacion i+d+i.jpg"/>
            <p:cNvPicPr>
              <a:picLocks noChangeAspect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357422" y="2714620"/>
              <a:ext cx="1575313" cy="1428760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6" name="25 Imagen" descr="10diseño modelos de competitividad 2 copy.jpg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0" y="1357298"/>
              <a:ext cx="1571604" cy="144303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0" name="19 Imagen" descr="la-competitividad.jpg"/>
            <p:cNvPicPr>
              <a:picLocks noChangeAspect="1"/>
            </p:cNvPicPr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0" y="2714620"/>
              <a:ext cx="2370936" cy="1438233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8" name="7 Imagen" descr="innovacion.jpg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1571604" y="0"/>
              <a:ext cx="1809752" cy="1549600"/>
            </a:xfrm>
            <a:prstGeom prst="rect">
              <a:avLst/>
            </a:prstGeom>
            <a:effectLst>
              <a:softEdge rad="63500"/>
            </a:effectLst>
          </p:spPr>
        </p:pic>
      </p:grpSp>
      <p:sp>
        <p:nvSpPr>
          <p:cNvPr id="15361" name="1 Título"/>
          <p:cNvSpPr>
            <a:spLocks noGrp="1"/>
          </p:cNvSpPr>
          <p:nvPr>
            <p:ph type="ctrTitle" idx="4294967295"/>
          </p:nvPr>
        </p:nvSpPr>
        <p:spPr>
          <a:xfrm>
            <a:off x="514376" y="2857496"/>
            <a:ext cx="8129590" cy="1470025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es-ES" sz="3600" dirty="0" smtClean="0">
                <a:solidFill>
                  <a:srgbClr val="FF2121"/>
                </a:solidFill>
                <a:effectLst/>
              </a:rPr>
              <a:t>Seminario</a:t>
            </a:r>
            <a:r>
              <a:rPr lang="es-ES" sz="2400" dirty="0" smtClean="0">
                <a:solidFill>
                  <a:schemeClr val="accent3"/>
                </a:solidFill>
                <a:effectLst/>
              </a:rPr>
              <a:t/>
            </a:r>
            <a:br>
              <a:rPr lang="es-ES" sz="2400" dirty="0" smtClean="0">
                <a:solidFill>
                  <a:schemeClr val="accent3"/>
                </a:solidFill>
                <a:effectLst/>
              </a:rPr>
            </a:br>
            <a:r>
              <a:rPr lang="es-ES" sz="4900" b="1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COMPETITIVIDAD E INNOVACIÓN</a:t>
            </a:r>
            <a:r>
              <a:rPr lang="es-ES" sz="4900" b="1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/>
            </a:r>
            <a:br>
              <a:rPr lang="es-ES" sz="4900" b="1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es-ES" sz="4900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en las </a:t>
            </a:r>
            <a:r>
              <a:rPr lang="es-ES" sz="4900" b="1" dirty="0" err="1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PyMEs</a:t>
            </a:r>
            <a:endParaRPr lang="es-AR" sz="4900" b="1" dirty="0" smtClean="0">
              <a:ln>
                <a:solidFill>
                  <a:schemeClr val="bg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9" name="38 Imagen" descr="logo_ipyme.JPG"/>
          <p:cNvPicPr>
            <a:picLocks noChangeAspect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tretch>
            <a:fillRect/>
          </a:stretch>
        </p:blipFill>
        <p:spPr>
          <a:xfrm>
            <a:off x="7358082" y="6215082"/>
            <a:ext cx="1643074" cy="4581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/>
              </a:solidFill>
            </a:endParaRPr>
          </a:p>
        </p:txBody>
      </p:sp>
      <p:sp>
        <p:nvSpPr>
          <p:cNvPr id="17409" name="5 CuadroTexto"/>
          <p:cNvSpPr txBox="1">
            <a:spLocks noChangeArrowheads="1"/>
          </p:cNvSpPr>
          <p:nvPr/>
        </p:nvSpPr>
        <p:spPr bwMode="auto">
          <a:xfrm>
            <a:off x="214282" y="5357826"/>
            <a:ext cx="42862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000" b="1" i="1" dirty="0">
                <a:latin typeface="Arial" charset="0"/>
              </a:rPr>
              <a:t>Fuente:  Ley Nacional </a:t>
            </a:r>
            <a:r>
              <a:rPr lang="es-ES" sz="1000" b="1" i="1" dirty="0" smtClean="0">
                <a:latin typeface="Arial" charset="0"/>
              </a:rPr>
              <a:t>25.300 - Resolución </a:t>
            </a:r>
            <a:r>
              <a:rPr lang="es-ES" sz="1000" b="1" i="1" dirty="0">
                <a:latin typeface="Arial" charset="0"/>
              </a:rPr>
              <a:t>21/2010</a:t>
            </a:r>
            <a:endParaRPr lang="es-AR" sz="1000" b="1" i="1" dirty="0">
              <a:latin typeface="Arial" charset="0"/>
            </a:endParaRPr>
          </a:p>
        </p:txBody>
      </p:sp>
      <p:sp>
        <p:nvSpPr>
          <p:cNvPr id="17410" name="8 Rectángulo"/>
          <p:cNvSpPr>
            <a:spLocks noChangeArrowheads="1"/>
          </p:cNvSpPr>
          <p:nvPr/>
        </p:nvSpPr>
        <p:spPr bwMode="auto">
          <a:xfrm>
            <a:off x="0" y="2143116"/>
            <a:ext cx="70008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Clasificación de empresa según facturación anual</a:t>
            </a:r>
            <a:endParaRPr lang="es-AR" sz="32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7411" name="1 Título"/>
          <p:cNvSpPr txBox="1">
            <a:spLocks/>
          </p:cNvSpPr>
          <p:nvPr/>
        </p:nvSpPr>
        <p:spPr bwMode="auto">
          <a:xfrm>
            <a:off x="0" y="285728"/>
            <a:ext cx="9144000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484632"/>
            <a:r>
              <a:rPr lang="es-E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</a:t>
            </a:r>
            <a:r>
              <a:rPr lang="es-E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¿ES SU EMPRESA UNA PYME?</a:t>
            </a:r>
            <a:endParaRPr lang="es-AR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489" name="Group 153"/>
          <p:cNvGraphicFramePr>
            <a:graphicFrameLocks noGrp="1"/>
          </p:cNvGraphicFramePr>
          <p:nvPr/>
        </p:nvGraphicFramePr>
        <p:xfrm>
          <a:off x="285720" y="3571876"/>
          <a:ext cx="8643994" cy="172212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98609"/>
                <a:gridCol w="1509077"/>
                <a:gridCol w="1509077"/>
                <a:gridCol w="1509077"/>
                <a:gridCol w="1509077"/>
                <a:gridCol w="1509077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Agropecuario </a:t>
                      </a:r>
                      <a:endParaRPr kumimoji="0" lang="es-A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Industria y </a:t>
                      </a:r>
                      <a:b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Minería </a:t>
                      </a:r>
                      <a:endParaRPr kumimoji="0" lang="es-A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Comercio </a:t>
                      </a:r>
                      <a:endParaRPr kumimoji="0" lang="es-A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Servicio </a:t>
                      </a:r>
                      <a:endParaRPr kumimoji="0" lang="es-A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Construcción</a:t>
                      </a:r>
                      <a:endParaRPr kumimoji="0" lang="es-A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Micro </a:t>
                      </a:r>
                      <a:endParaRPr kumimoji="0" lang="es-A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$ 610.000</a:t>
                      </a:r>
                      <a:endParaRPr kumimoji="0" lang="es-A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$ 1.800.000</a:t>
                      </a:r>
                      <a:endParaRPr kumimoji="0" lang="es-A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$ 2.400.000</a:t>
                      </a:r>
                      <a:endParaRPr kumimoji="0" lang="es-A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$ 590.000</a:t>
                      </a:r>
                      <a:endParaRPr kumimoji="0" lang="es-A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$ 760.000</a:t>
                      </a:r>
                      <a:endParaRPr kumimoji="0" lang="es-A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Pequeña </a:t>
                      </a:r>
                      <a:endParaRPr kumimoji="0" lang="es-A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$ 4.100.000</a:t>
                      </a:r>
                      <a:endParaRPr kumimoji="0" lang="es-A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$ 10.300.000</a:t>
                      </a:r>
                      <a:endParaRPr kumimoji="0" lang="es-A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$ 14.000.000</a:t>
                      </a:r>
                      <a:endParaRPr kumimoji="0" lang="es-A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$ 4.300.000</a:t>
                      </a:r>
                      <a:endParaRPr kumimoji="0" lang="es-A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$ 4.800.000</a:t>
                      </a:r>
                      <a:endParaRPr kumimoji="0" lang="es-A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Mediana </a:t>
                      </a:r>
                      <a:endParaRPr kumimoji="0" lang="es-A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$ 24.100.000</a:t>
                      </a:r>
                      <a:endParaRPr kumimoji="0" lang="es-A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$ 82.200.000</a:t>
                      </a:r>
                      <a:endParaRPr kumimoji="0" lang="es-A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$ 111.900.000</a:t>
                      </a:r>
                      <a:endParaRPr kumimoji="0" lang="es-A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$ 28.300.000</a:t>
                      </a:r>
                      <a:endParaRPr kumimoji="0" lang="es-A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$ 37.700.000</a:t>
                      </a:r>
                      <a:endParaRPr kumimoji="0" lang="es-A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/>
                </a:tc>
              </a:tr>
            </a:tbl>
          </a:graphicData>
        </a:graphic>
      </p:graphicFrame>
      <p:pic>
        <p:nvPicPr>
          <p:cNvPr id="9" name="8 Imagen" descr="caja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72264" y="1285860"/>
            <a:ext cx="2225611" cy="2043111"/>
          </a:xfrm>
          <a:prstGeom prst="rect">
            <a:avLst/>
          </a:prstGeom>
        </p:spPr>
      </p:pic>
      <p:pic>
        <p:nvPicPr>
          <p:cNvPr id="11" name="10 Imagen" descr="logo_ipyme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tretch>
            <a:fillRect/>
          </a:stretch>
        </p:blipFill>
        <p:spPr>
          <a:xfrm>
            <a:off x="7358082" y="6215082"/>
            <a:ext cx="1643074" cy="4581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/>
              </a:solidFill>
            </a:endParaRPr>
          </a:p>
        </p:txBody>
      </p:sp>
      <p:sp>
        <p:nvSpPr>
          <p:cNvPr id="18433" name="1 Título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9144000" cy="1143000"/>
          </a:xfr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484632" fontAlgn="base">
              <a:spcAft>
                <a:spcPct val="0"/>
              </a:spcAft>
            </a:pPr>
            <a:r>
              <a:rPr lang="es-E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PARTICIPACIÓN DE LAS PYMES EN ARGENTINA</a:t>
            </a:r>
            <a:endParaRPr lang="es-AR" sz="4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537" name="Group 105"/>
          <p:cNvGraphicFramePr>
            <a:graphicFrameLocks noGrp="1"/>
          </p:cNvGraphicFramePr>
          <p:nvPr/>
        </p:nvGraphicFramePr>
        <p:xfrm>
          <a:off x="1142975" y="1643051"/>
          <a:ext cx="7399362" cy="185738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078062"/>
                <a:gridCol w="1704975"/>
                <a:gridCol w="1704975"/>
                <a:gridCol w="1911350"/>
              </a:tblGrid>
              <a:tr h="66549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Cantidad de </a:t>
                      </a:r>
                      <a:br>
                        <a:rPr kumimoji="0" lang="es-AR" sz="16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s-AR" sz="16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empresas</a:t>
                      </a:r>
                      <a:endParaRPr kumimoji="0" lang="es-AR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Puestos de </a:t>
                      </a:r>
                      <a:br>
                        <a:rPr kumimoji="0" lang="es-AR" sz="16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s-AR" sz="16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trabajo</a:t>
                      </a:r>
                      <a:endParaRPr kumimoji="0" lang="es-AR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Valor agregado </a:t>
                      </a:r>
                      <a:br>
                        <a:rPr kumimoji="0" lang="es-AR" sz="16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s-AR" sz="16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(miles de $)</a:t>
                      </a:r>
                      <a:endParaRPr kumimoji="0" lang="es-AR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 horzOverflow="overflow"/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Empresas con menos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de 100 empleados</a:t>
                      </a:r>
                      <a:endParaRPr kumimoji="0" lang="es-AR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698.846</a:t>
                      </a:r>
                      <a:endParaRPr kumimoji="0" lang="es-AR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2.812.652 </a:t>
                      </a:r>
                      <a:endParaRPr kumimoji="0" lang="es-AR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83.582.623 </a:t>
                      </a:r>
                      <a:endParaRPr kumimoji="0" lang="es-AR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  <a:tr h="6127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Total Empresas</a:t>
                      </a:r>
                      <a:endParaRPr kumimoji="0" lang="es-AR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703.167</a:t>
                      </a:r>
                      <a:endParaRPr kumimoji="0" lang="es-AR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 3.981.473 </a:t>
                      </a:r>
                      <a:endParaRPr kumimoji="0" lang="es-AR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190.138.209 </a:t>
                      </a:r>
                      <a:endParaRPr kumimoji="0" lang="es-AR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18447" name="5 CuadroTexto"/>
          <p:cNvSpPr txBox="1">
            <a:spLocks noChangeArrowheads="1"/>
          </p:cNvSpPr>
          <p:nvPr/>
        </p:nvSpPr>
        <p:spPr bwMode="auto">
          <a:xfrm>
            <a:off x="1071538" y="3500438"/>
            <a:ext cx="407196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000" b="1" i="1" dirty="0">
                <a:latin typeface="Arial" charset="0"/>
              </a:rPr>
              <a:t>Fuente: CNE 2004 (no incluye Gobierno ni </a:t>
            </a:r>
            <a:r>
              <a:rPr lang="es-ES" sz="1000" b="1" i="1" dirty="0" smtClean="0">
                <a:latin typeface="Arial" charset="0"/>
              </a:rPr>
              <a:t>sector agropecuario</a:t>
            </a:r>
            <a:r>
              <a:rPr lang="es-ES" sz="1000" b="1" i="1" dirty="0">
                <a:latin typeface="Arial" charset="0"/>
              </a:rPr>
              <a:t>)</a:t>
            </a:r>
            <a:endParaRPr lang="es-AR" sz="1000" b="1" i="1" dirty="0">
              <a:latin typeface="Arial" charset="0"/>
            </a:endParaRPr>
          </a:p>
        </p:txBody>
      </p:sp>
      <p:sp>
        <p:nvSpPr>
          <p:cNvPr id="18450" name="Text Box 39"/>
          <p:cNvSpPr txBox="1">
            <a:spLocks noChangeArrowheads="1"/>
          </p:cNvSpPr>
          <p:nvPr/>
        </p:nvSpPr>
        <p:spPr bwMode="auto">
          <a:xfrm>
            <a:off x="2071670" y="4000504"/>
            <a:ext cx="5111750" cy="1801813"/>
          </a:xfrm>
          <a:prstGeom prst="rect">
            <a:avLst/>
          </a:prstGeom>
          <a:solidFill>
            <a:srgbClr val="FF2121"/>
          </a:solidFill>
          <a:ln w="38100" cmpd="dbl" algn="ctr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es-ES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</a:rPr>
              <a:t>Empresas: 99%</a:t>
            </a:r>
          </a:p>
          <a:p>
            <a:pPr algn="ctr">
              <a:spcBef>
                <a:spcPct val="50000"/>
              </a:spcBef>
            </a:pPr>
            <a:r>
              <a:rPr lang="es-ES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</a:rPr>
              <a:t>Empleo Privado: 71%</a:t>
            </a:r>
          </a:p>
          <a:p>
            <a:pPr algn="ctr">
              <a:spcBef>
                <a:spcPct val="50000"/>
              </a:spcBef>
            </a:pPr>
            <a:r>
              <a:rPr lang="es-ES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</a:rPr>
              <a:t>Producto: 44%</a:t>
            </a:r>
          </a:p>
        </p:txBody>
      </p:sp>
      <p:pic>
        <p:nvPicPr>
          <p:cNvPr id="10" name="9 Imagen" descr="logo_ipym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tretch>
            <a:fillRect/>
          </a:stretch>
        </p:blipFill>
        <p:spPr>
          <a:xfrm>
            <a:off x="7358082" y="6215082"/>
            <a:ext cx="1643074" cy="4581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/>
              </a:solidFill>
            </a:endParaRPr>
          </a:p>
        </p:txBody>
      </p:sp>
      <p:sp>
        <p:nvSpPr>
          <p:cNvPr id="2457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14290"/>
            <a:ext cx="9144000" cy="928694"/>
          </a:xfr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marL="484632" fontAlgn="base">
              <a:spcAft>
                <a:spcPct val="0"/>
              </a:spcAft>
            </a:pPr>
            <a:r>
              <a:rPr lang="es-E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PYMES HOY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14422"/>
            <a:ext cx="8229600" cy="35719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400" b="1" dirty="0" smtClean="0">
                <a:effectLst/>
                <a:latin typeface="Calibri" pitchFamily="34" charset="0"/>
              </a:rPr>
              <a:t>Crecimiento de las ventas en el 56% de las </a:t>
            </a:r>
            <a:r>
              <a:rPr lang="es-ES" sz="2400" b="1" dirty="0" err="1" smtClean="0">
                <a:effectLst/>
                <a:latin typeface="Calibri" pitchFamily="34" charset="0"/>
              </a:rPr>
              <a:t>PyMEs</a:t>
            </a:r>
            <a:endParaRPr lang="es-ES" sz="2400" b="1" dirty="0" smtClean="0">
              <a:effectLst/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s-ES" sz="2400" b="1" dirty="0" smtClean="0">
                <a:effectLst/>
                <a:latin typeface="Calibri" pitchFamily="34" charset="0"/>
              </a:rPr>
              <a:t>El 22% de las </a:t>
            </a:r>
            <a:r>
              <a:rPr lang="es-ES" sz="2400" b="1" dirty="0" err="1" smtClean="0">
                <a:effectLst/>
                <a:latin typeface="Calibri" pitchFamily="34" charset="0"/>
              </a:rPr>
              <a:t>PyMEs</a:t>
            </a:r>
            <a:r>
              <a:rPr lang="es-ES" sz="2400" b="1" dirty="0" smtClean="0">
                <a:effectLst/>
                <a:latin typeface="Calibri" pitchFamily="34" charset="0"/>
              </a:rPr>
              <a:t> observa mejoras en su rentabilidad, mientras que en el 28% disminuye</a:t>
            </a:r>
          </a:p>
          <a:p>
            <a:pPr>
              <a:lnSpc>
                <a:spcPct val="90000"/>
              </a:lnSpc>
            </a:pPr>
            <a:r>
              <a:rPr lang="es-ES" sz="2400" b="1" dirty="0" smtClean="0">
                <a:effectLst/>
                <a:latin typeface="Calibri" pitchFamily="34" charset="0"/>
              </a:rPr>
              <a:t>En 2010 la facturación aumentó 36% interanual, los costos de ventas lo hicieron un 42%</a:t>
            </a:r>
          </a:p>
          <a:p>
            <a:pPr>
              <a:lnSpc>
                <a:spcPct val="90000"/>
              </a:lnSpc>
            </a:pPr>
            <a:r>
              <a:rPr lang="es-ES" sz="2400" b="1" dirty="0" smtClean="0">
                <a:latin typeface="Calibri" pitchFamily="34" charset="0"/>
              </a:rPr>
              <a:t>Ratio costo de venta/facturación 2010 = 79% (período 2004-2005</a:t>
            </a:r>
            <a:r>
              <a:rPr lang="es-ES" sz="2400" b="1" dirty="0" smtClean="0">
                <a:latin typeface="Calibri" pitchFamily="34" charset="0"/>
              </a:rPr>
              <a:t>= 70</a:t>
            </a:r>
            <a:r>
              <a:rPr lang="es-ES" sz="2400" b="1" dirty="0" smtClean="0">
                <a:latin typeface="Calibri" pitchFamily="34" charset="0"/>
              </a:rPr>
              <a:t>%)</a:t>
            </a:r>
          </a:p>
          <a:p>
            <a:pPr>
              <a:lnSpc>
                <a:spcPct val="90000"/>
              </a:lnSpc>
            </a:pPr>
            <a:r>
              <a:rPr lang="es-ES" sz="2400" b="1" dirty="0" smtClean="0">
                <a:effectLst/>
                <a:latin typeface="Calibri" pitchFamily="34" charset="0"/>
              </a:rPr>
              <a:t>Caja de las empresas = 7.8% de facturación (período 2003-2007</a:t>
            </a:r>
            <a:r>
              <a:rPr lang="es-ES" sz="2400" b="1" dirty="0" smtClean="0">
                <a:effectLst/>
                <a:latin typeface="Calibri" pitchFamily="34" charset="0"/>
              </a:rPr>
              <a:t>= 17</a:t>
            </a:r>
            <a:r>
              <a:rPr lang="es-ES" sz="2400" b="1" dirty="0" smtClean="0">
                <a:effectLst/>
                <a:latin typeface="Calibri" pitchFamily="34" charset="0"/>
              </a:rPr>
              <a:t>%)</a:t>
            </a:r>
          </a:p>
          <a:p>
            <a:pPr>
              <a:lnSpc>
                <a:spcPct val="90000"/>
              </a:lnSpc>
              <a:buNone/>
            </a:pPr>
            <a:endParaRPr lang="es-ES" sz="2400" b="1" dirty="0" smtClean="0">
              <a:effectLst/>
              <a:latin typeface="Calibri" pitchFamily="34" charset="0"/>
            </a:endParaRPr>
          </a:p>
        </p:txBody>
      </p:sp>
      <p:pic>
        <p:nvPicPr>
          <p:cNvPr id="8" name="7 Imagen" descr="logo_ipym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tretch>
            <a:fillRect/>
          </a:stretch>
        </p:blipFill>
        <p:spPr>
          <a:xfrm>
            <a:off x="7358082" y="6215082"/>
            <a:ext cx="1643074" cy="458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1868" y="4510111"/>
            <a:ext cx="37719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adroTexto"/>
          <p:cNvSpPr txBox="1"/>
          <p:nvPr/>
        </p:nvSpPr>
        <p:spPr>
          <a:xfrm>
            <a:off x="500034" y="4929198"/>
            <a:ext cx="31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2121"/>
                </a:solidFill>
              </a:rPr>
              <a:t>Tasa de crecimiento vegetativo de empresas</a:t>
            </a:r>
            <a:endParaRPr lang="es-AR" sz="2400" dirty="0">
              <a:solidFill>
                <a:srgbClr val="FF212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00034" y="6534834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Fuente: IERAL en base a </a:t>
            </a:r>
            <a:r>
              <a:rPr lang="es-ES" sz="1200" dirty="0" err="1" smtClean="0"/>
              <a:t>MTEySS</a:t>
            </a:r>
            <a:endParaRPr lang="es-AR" sz="1200" dirty="0" smtClean="0"/>
          </a:p>
          <a:p>
            <a:endParaRPr lang="es-AR" sz="12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/>
              </a:solidFill>
            </a:endParaRPr>
          </a:p>
        </p:txBody>
      </p:sp>
      <p:sp>
        <p:nvSpPr>
          <p:cNvPr id="22529" name="1 Título"/>
          <p:cNvSpPr>
            <a:spLocks noGrp="1"/>
          </p:cNvSpPr>
          <p:nvPr>
            <p:ph type="title" idx="4294967295"/>
          </p:nvPr>
        </p:nvSpPr>
        <p:spPr>
          <a:xfrm>
            <a:off x="0" y="214290"/>
            <a:ext cx="9144000" cy="1000132"/>
          </a:xfr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484632" fontAlgn="base">
              <a:spcAft>
                <a:spcPct val="0"/>
              </a:spcAft>
            </a:pPr>
            <a:r>
              <a:rPr lang="es-E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OBSTÁCULOS PYMES</a:t>
            </a:r>
            <a:endParaRPr lang="es-AR" sz="4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0" name="Picture 12" descr="Dibuj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357298"/>
            <a:ext cx="6985000" cy="385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5 CuadroTexto"/>
          <p:cNvSpPr txBox="1">
            <a:spLocks noChangeArrowheads="1"/>
          </p:cNvSpPr>
          <p:nvPr/>
        </p:nvSpPr>
        <p:spPr bwMode="auto">
          <a:xfrm>
            <a:off x="1071538" y="4929198"/>
            <a:ext cx="201453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 i="1" dirty="0">
                <a:latin typeface="Arial" charset="0"/>
              </a:rPr>
              <a:t>Fuente:  Encuesta IERAL </a:t>
            </a:r>
            <a:endParaRPr lang="es-AR" sz="1000" b="1" i="1" dirty="0">
              <a:latin typeface="Arial" charset="0"/>
            </a:endParaRPr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2143108" y="5357826"/>
            <a:ext cx="4500420" cy="1323439"/>
          </a:xfrm>
          <a:prstGeom prst="rect">
            <a:avLst/>
          </a:prstGeom>
          <a:solidFill>
            <a:srgbClr val="FF212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s-ES" sz="2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  <a:cs typeface="Arial" charset="0"/>
              </a:rPr>
              <a:t>Presión Tributaria: 72%</a:t>
            </a:r>
          </a:p>
          <a:p>
            <a:pPr marL="342900" indent="-342900" algn="ctr">
              <a:spcBef>
                <a:spcPct val="50000"/>
              </a:spcBef>
            </a:pPr>
            <a:r>
              <a:rPr lang="es-ES" sz="2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  <a:cs typeface="Arial" charset="0"/>
              </a:rPr>
              <a:t>Legislación Laboral: 72%</a:t>
            </a:r>
          </a:p>
          <a:p>
            <a:pPr marL="342900" indent="-342900" algn="ctr">
              <a:spcBef>
                <a:spcPct val="50000"/>
              </a:spcBef>
            </a:pPr>
            <a:r>
              <a:rPr lang="es-ES" sz="2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  <a:cs typeface="Arial" charset="0"/>
              </a:rPr>
              <a:t>Costos Laborales: 71%</a:t>
            </a:r>
          </a:p>
        </p:txBody>
      </p:sp>
      <p:pic>
        <p:nvPicPr>
          <p:cNvPr id="10" name="9 Imagen" descr="logo_ipyme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tretch>
            <a:fillRect/>
          </a:stretch>
        </p:blipFill>
        <p:spPr>
          <a:xfrm>
            <a:off x="7358082" y="6215082"/>
            <a:ext cx="1643074" cy="4581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/>
              </a:solidFill>
            </a:endParaRPr>
          </a:p>
        </p:txBody>
      </p:sp>
      <p:sp>
        <p:nvSpPr>
          <p:cNvPr id="2048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25413"/>
            <a:ext cx="9144000" cy="874695"/>
          </a:xfr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484632" fontAlgn="base">
              <a:spcAft>
                <a:spcPct val="0"/>
              </a:spcAft>
            </a:pPr>
            <a:r>
              <a:rPr lang="es-E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COMPETITIVIDAD ARGENTINA</a:t>
            </a:r>
          </a:p>
        </p:txBody>
      </p:sp>
      <p:pic>
        <p:nvPicPr>
          <p:cNvPr id="20482" name="Picture 4" descr="800px-Global_Competitiveness_Index_2008-20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052513"/>
            <a:ext cx="7620000" cy="3867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20483" name="Picture 5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5000636"/>
            <a:ext cx="5419725" cy="21050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0484" name="5 CuadroTexto"/>
          <p:cNvSpPr txBox="1">
            <a:spLocks noChangeArrowheads="1"/>
          </p:cNvSpPr>
          <p:nvPr/>
        </p:nvSpPr>
        <p:spPr bwMode="auto">
          <a:xfrm>
            <a:off x="714348" y="4643446"/>
            <a:ext cx="23050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 i="1" dirty="0">
                <a:latin typeface="Arial" charset="0"/>
              </a:rPr>
              <a:t>Fuente: WEF 2011</a:t>
            </a:r>
            <a:endParaRPr lang="es-AR" sz="1000" b="1" i="1" dirty="0">
              <a:latin typeface="Arial" charset="0"/>
            </a:endParaRPr>
          </a:p>
        </p:txBody>
      </p:sp>
      <p:pic>
        <p:nvPicPr>
          <p:cNvPr id="7" name="6 Imagen" descr="logo_ipyme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tretch>
            <a:fillRect/>
          </a:stretch>
        </p:blipFill>
        <p:spPr>
          <a:xfrm>
            <a:off x="7358082" y="6215082"/>
            <a:ext cx="1643074" cy="4581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/>
              </a:solidFill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0" y="285728"/>
            <a:ext cx="9144000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484632" algn="ctr"/>
            <a:r>
              <a:rPr lang="es-E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COMPETITIVIDAD ESPURIA VS COMPETITIVIDAD AUTÉNTICA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1561233"/>
            <a:ext cx="7775575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dirty="0">
                <a:solidFill>
                  <a:srgbClr val="FF2121"/>
                </a:solidFill>
                <a:latin typeface="Calibri" pitchFamily="34" charset="0"/>
              </a:rPr>
              <a:t>Competitividad Espuria (o de corto plazo</a:t>
            </a:r>
            <a:r>
              <a:rPr lang="es-ES" sz="2400" b="1" dirty="0" smtClean="0">
                <a:solidFill>
                  <a:srgbClr val="FF2121"/>
                </a:solidFill>
                <a:latin typeface="Calibri" pitchFamily="34" charset="0"/>
              </a:rPr>
              <a:t>): </a:t>
            </a:r>
            <a:r>
              <a:rPr lang="es-ES" sz="2400" b="1" dirty="0" smtClean="0">
                <a:latin typeface="Calibri" pitchFamily="34" charset="0"/>
              </a:rPr>
              <a:t>Reducción </a:t>
            </a:r>
            <a:r>
              <a:rPr lang="es-ES" sz="2400" b="1" dirty="0">
                <a:latin typeface="Calibri" pitchFamily="34" charset="0"/>
              </a:rPr>
              <a:t>de costos en dólares a partir de 	devaluaciones e informalidad</a:t>
            </a:r>
            <a:r>
              <a:rPr lang="es-ES" sz="2400" b="1" dirty="0" smtClean="0">
                <a:latin typeface="Calibri" pitchFamily="34" charset="0"/>
              </a:rPr>
              <a:t>.</a:t>
            </a:r>
            <a:endParaRPr lang="es-ES" sz="900" b="1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2400" b="1" dirty="0">
                <a:solidFill>
                  <a:srgbClr val="FF2121"/>
                </a:solidFill>
                <a:latin typeface="Calibri" pitchFamily="34" charset="0"/>
              </a:rPr>
              <a:t>Competitividad Auténtica (o de largo plazo): </a:t>
            </a:r>
            <a:r>
              <a:rPr lang="es-ES" sz="2400" b="1" dirty="0" smtClean="0">
                <a:latin typeface="Calibri" pitchFamily="34" charset="0"/>
              </a:rPr>
              <a:t>Reducción </a:t>
            </a:r>
            <a:r>
              <a:rPr lang="es-ES" sz="2400" b="1" dirty="0">
                <a:latin typeface="Calibri" pitchFamily="34" charset="0"/>
              </a:rPr>
              <a:t>de costos a partir de mejoras </a:t>
            </a:r>
            <a:r>
              <a:rPr lang="es-ES" sz="2400" b="1" dirty="0" smtClean="0">
                <a:latin typeface="Calibri" pitchFamily="34" charset="0"/>
              </a:rPr>
              <a:t>en la calidad de </a:t>
            </a:r>
            <a:r>
              <a:rPr lang="es-ES" sz="2400" b="1" dirty="0">
                <a:latin typeface="Calibri" pitchFamily="34" charset="0"/>
              </a:rPr>
              <a:t>los </a:t>
            </a:r>
            <a:r>
              <a:rPr lang="es-ES" sz="2400" b="1" dirty="0" smtClean="0">
                <a:latin typeface="Calibri" pitchFamily="34" charset="0"/>
              </a:rPr>
              <a:t>procesos </a:t>
            </a:r>
            <a:r>
              <a:rPr lang="es-ES" sz="2400" b="1" dirty="0">
                <a:latin typeface="Calibri" pitchFamily="34" charset="0"/>
              </a:rPr>
              <a:t>productivos, mejora en la rentabilidad a </a:t>
            </a:r>
            <a:r>
              <a:rPr lang="es-ES" sz="2400" b="1" dirty="0" smtClean="0">
                <a:latin typeface="Calibri" pitchFamily="34" charset="0"/>
              </a:rPr>
              <a:t>partir </a:t>
            </a:r>
            <a:r>
              <a:rPr lang="es-ES" sz="2400" b="1" dirty="0">
                <a:latin typeface="Calibri" pitchFamily="34" charset="0"/>
              </a:rPr>
              <a:t>de diferenciación de producto </a:t>
            </a:r>
            <a:r>
              <a:rPr lang="es-ES" sz="2400" b="1" dirty="0" smtClean="0">
                <a:latin typeface="Calibri" pitchFamily="34" charset="0"/>
              </a:rPr>
              <a:t>(</a:t>
            </a:r>
            <a:r>
              <a:rPr lang="es-ES" sz="2400" b="1" dirty="0">
                <a:solidFill>
                  <a:srgbClr val="FF2121"/>
                </a:solidFill>
                <a:latin typeface="Calibri" pitchFamily="34" charset="0"/>
              </a:rPr>
              <a:t>i</a:t>
            </a:r>
            <a:r>
              <a:rPr lang="es-ES" sz="2400" b="1" dirty="0" smtClean="0">
                <a:solidFill>
                  <a:srgbClr val="FF2121"/>
                </a:solidFill>
                <a:latin typeface="Calibri" pitchFamily="34" charset="0"/>
              </a:rPr>
              <a:t>nnovaciones</a:t>
            </a:r>
            <a:r>
              <a:rPr lang="es-ES" sz="2400" b="1" dirty="0">
                <a:latin typeface="Calibri" pitchFamily="34" charset="0"/>
              </a:rPr>
              <a:t>).</a:t>
            </a:r>
          </a:p>
        </p:txBody>
      </p:sp>
      <p:pic>
        <p:nvPicPr>
          <p:cNvPr id="6" name="5 Imagen" descr="logo_ipym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tretch>
            <a:fillRect/>
          </a:stretch>
        </p:blipFill>
        <p:spPr>
          <a:xfrm>
            <a:off x="7358082" y="6215082"/>
            <a:ext cx="1643074" cy="45811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8 Grupo"/>
          <p:cNvGrpSpPr/>
          <p:nvPr/>
        </p:nvGrpSpPr>
        <p:grpSpPr>
          <a:xfrm>
            <a:off x="71406" y="4071942"/>
            <a:ext cx="4714908" cy="2408698"/>
            <a:chOff x="214282" y="4286256"/>
            <a:chExt cx="4714908" cy="2408698"/>
          </a:xfrm>
        </p:grpSpPr>
        <p:pic>
          <p:nvPicPr>
            <p:cNvPr id="5121" name="Picture 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14282" y="4429132"/>
              <a:ext cx="4714908" cy="2265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7 CuadroTexto"/>
            <p:cNvSpPr txBox="1"/>
            <p:nvPr/>
          </p:nvSpPr>
          <p:spPr>
            <a:xfrm>
              <a:off x="285720" y="4286256"/>
              <a:ext cx="46434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b="1" dirty="0" smtClean="0">
                  <a:solidFill>
                    <a:srgbClr val="FF2121"/>
                  </a:solidFill>
                </a:rPr>
                <a:t>Gasto en I&amp;D como porcentaje del PBI</a:t>
              </a:r>
              <a:endParaRPr lang="es-AR" sz="1400" dirty="0">
                <a:solidFill>
                  <a:srgbClr val="FF2121"/>
                </a:solidFill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4857784" y="4000504"/>
            <a:ext cx="4214810" cy="2286016"/>
            <a:chOff x="4929190" y="3907041"/>
            <a:chExt cx="4000496" cy="2087401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929190" y="4071942"/>
              <a:ext cx="4000496" cy="192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10 CuadroTexto"/>
            <p:cNvSpPr txBox="1"/>
            <p:nvPr/>
          </p:nvSpPr>
          <p:spPr>
            <a:xfrm>
              <a:off x="5143504" y="3907041"/>
              <a:ext cx="3643338" cy="281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 smtClean="0">
                  <a:solidFill>
                    <a:srgbClr val="FF2121"/>
                  </a:solidFill>
                </a:rPr>
                <a:t>Gasto en I&amp;D como porcentaje del PBI, 2008</a:t>
              </a:r>
              <a:endParaRPr lang="es-AR" sz="1400" dirty="0">
                <a:solidFill>
                  <a:srgbClr val="FF2121"/>
                </a:solidFill>
              </a:endParaRPr>
            </a:p>
          </p:txBody>
        </p:sp>
      </p:grpSp>
      <p:sp>
        <p:nvSpPr>
          <p:cNvPr id="13" name="12 CuadroTexto"/>
          <p:cNvSpPr txBox="1"/>
          <p:nvPr/>
        </p:nvSpPr>
        <p:spPr>
          <a:xfrm>
            <a:off x="285720" y="6500834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Red de Indicadores de Ciencia y Tecnología (RICYT)</a:t>
            </a:r>
            <a:endParaRPr lang="es-AR" sz="1200" dirty="0" smtClean="0"/>
          </a:p>
          <a:p>
            <a:endParaRPr lang="es-AR" sz="12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/>
              </a:solidFill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00034" y="2286000"/>
            <a:ext cx="8229600" cy="2286008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¡MUCHAS GRACIAS!</a:t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…y fuerza para la </a:t>
            </a:r>
            <a:r>
              <a:rPr lang="es-ES" b="1" dirty="0" err="1" smtClean="0">
                <a:solidFill>
                  <a:srgbClr val="00CCFF"/>
                </a:solidFill>
              </a:rPr>
              <a:t>PyME</a:t>
            </a:r>
            <a:r>
              <a:rPr lang="es-ES" b="1" dirty="0" smtClean="0"/>
              <a:t> que compite con la </a:t>
            </a:r>
            <a:r>
              <a:rPr lang="es-ES" b="1" dirty="0" smtClean="0">
                <a:solidFill>
                  <a:schemeClr val="bg1"/>
                </a:solidFill>
              </a:rPr>
              <a:t>Gr</a:t>
            </a:r>
            <a:r>
              <a:rPr lang="es-ES" b="1" dirty="0" smtClean="0">
                <a:solidFill>
                  <a:srgbClr val="FF2121"/>
                </a:solidFill>
              </a:rPr>
              <a:t>an</a:t>
            </a:r>
            <a:r>
              <a:rPr lang="es-ES" b="1" dirty="0" smtClean="0">
                <a:solidFill>
                  <a:schemeClr val="bg1"/>
                </a:solidFill>
              </a:rPr>
              <a:t>de</a:t>
            </a:r>
            <a:r>
              <a:rPr lang="es-ES" b="1" dirty="0" smtClean="0"/>
              <a:t> esta noche… </a:t>
            </a:r>
            <a:br>
              <a:rPr lang="es-ES" b="1" dirty="0" smtClean="0"/>
            </a:br>
            <a:endParaRPr lang="es-AR" b="1" dirty="0"/>
          </a:p>
        </p:txBody>
      </p:sp>
      <p:pic>
        <p:nvPicPr>
          <p:cNvPr id="7" name="6 Imagen" descr="logo_ipym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tretch>
            <a:fillRect/>
          </a:stretch>
        </p:blipFill>
        <p:spPr>
          <a:xfrm>
            <a:off x="7358082" y="6215082"/>
            <a:ext cx="1643074" cy="4581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</TotalTime>
  <Words>679</Words>
  <Application>Microsoft Office PowerPoint</Application>
  <PresentationFormat>Presentación en pantalla (4:3)</PresentationFormat>
  <Paragraphs>82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Seminario COMPETITIVIDAD E INNOVACIÓN en las PyMEs</vt:lpstr>
      <vt:lpstr>Diapositiva 2</vt:lpstr>
      <vt:lpstr>PARTICIPACIÓN DE LAS PYMES EN ARGENTINA</vt:lpstr>
      <vt:lpstr>LAS PYMES HOY</vt:lpstr>
      <vt:lpstr>OBSTÁCULOS PYMES</vt:lpstr>
      <vt:lpstr>COMPETITIVIDAD ARGENTINA</vt:lpstr>
      <vt:lpstr>Diapositiva 7</vt:lpstr>
      <vt:lpstr>¡MUCHAS GRACIAS!  …y fuerza para la PyME que compite con la Grande esta noche…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COMPETITIVIDAD E INNOVACIÓN en las  PYMES</dc:title>
  <dc:creator>lcrisafulli</dc:creator>
  <cp:lastModifiedBy>lcrisafulli</cp:lastModifiedBy>
  <cp:revision>102</cp:revision>
  <dcterms:created xsi:type="dcterms:W3CDTF">2011-06-17T17:57:58Z</dcterms:created>
  <dcterms:modified xsi:type="dcterms:W3CDTF">2011-06-22T17:13:44Z</dcterms:modified>
</cp:coreProperties>
</file>