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notesMasterIdLst>
    <p:notesMasterId r:id="rId12"/>
  </p:notesMasterIdLst>
  <p:sldIdLst>
    <p:sldId id="256" r:id="rId2"/>
    <p:sldId id="264" r:id="rId3"/>
    <p:sldId id="265" r:id="rId4"/>
    <p:sldId id="258" r:id="rId5"/>
    <p:sldId id="262" r:id="rId6"/>
    <p:sldId id="263" r:id="rId7"/>
    <p:sldId id="267" r:id="rId8"/>
    <p:sldId id="268" r:id="rId9"/>
    <p:sldId id="269" r:id="rId10"/>
    <p:sldId id="266" r:id="rId11"/>
  </p:sldIdLst>
  <p:sldSz cx="9144000" cy="6858000" type="screen4x3"/>
  <p:notesSz cx="6858000" cy="9144000"/>
  <p:defaultTextStyle>
    <a:defPPr>
      <a:defRPr lang="es-A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3232"/>
    <a:srgbClr val="3B3B3B"/>
    <a:srgbClr val="4D4D4D"/>
    <a:srgbClr val="FF6600"/>
    <a:srgbClr val="01FFBC"/>
    <a:srgbClr val="00B082"/>
    <a:srgbClr val="00CC99"/>
    <a:srgbClr val="33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1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Georg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eorgia" pitchFamily="18" charset="0"/>
              </a:defRPr>
            </a:lvl1pPr>
          </a:lstStyle>
          <a:p>
            <a:pPr>
              <a:defRPr/>
            </a:pPr>
            <a:fld id="{E125D41D-EA0C-412C-8F70-001F04394822}" type="datetimeFigureOut">
              <a:rPr lang="es-ES"/>
              <a:pPr>
                <a:defRPr/>
              </a:pPr>
              <a:t>09/08/2011</a:t>
            </a:fld>
            <a:endParaRPr lang="es-ES"/>
          </a:p>
        </p:txBody>
      </p:sp>
      <p:sp>
        <p:nvSpPr>
          <p:cNvPr id="5124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eorg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eorgia" pitchFamily="18" charset="0"/>
              </a:defRPr>
            </a:lvl1pPr>
          </a:lstStyle>
          <a:p>
            <a:pPr>
              <a:defRPr/>
            </a:pPr>
            <a:fld id="{5DBF4816-AC83-4638-B393-02D851F9CCF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s-ES" smtClean="0"/>
              <a:t>Vamos a analizar algunas alternativas de financiamiento PyMe que venimos relevando desde IERALPyME. Ante de ello analizaremos los problemas de financiamiento como obstáculo al crecimiento de la empresa.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s-ES" smtClean="0"/>
              <a:t>Entrevista a Luis Bermejo, Director del único Fondo de Capital de Riesgo en Córdoba que nos comenta cómo acceder al mismo. Básicamente el mismo está destinado a empresas de base tecnológica de alto impacto. La tarea del Fondo no es sólo el financiamiento sino que también acompañan la gestión de la empresa acelerando su crecimiento (capitales ángeles).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s-ES" smtClean="0"/>
              <a:t>Encuesta del Banco Mundial a 1000 empresas argentinas señala al financiamiento como uno de los obstáculos más importantes que deben superar las empresas para poder desarrollar su negocio.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s-ES" smtClean="0"/>
              <a:t>Al discriminar por tamaño de empresa, se tiene que el 50% de las pequeñas y el 40% de las grandes consideran al financiamiento como una restricción seria o muy seria para el crecimiento de su negocio. Por otra parte, los problemas de financiamiento parecería estar un poco más resueltos para las grandes firmas.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s-ES" smtClean="0"/>
              <a:t>Encuesta del IERALPyME muestra a las claras que las empresas de menor tamaño deben cubrir sus necesidades de financiamiento con capital propio.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s-ES" smtClean="0"/>
              <a:t>Sin embargo, los márgenes de rentabilidad que permiten financiar a las empresas y a las PyMEs en particular, están experimentando caídas. Esto repercute en el índice de mortandad de empresas, el cual en el 2009 fue superior a la tasa de natalidad en el caso de las PyMEs.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s-ES" smtClean="0"/>
              <a:t>Algunos relevamientos realizados por IERALPyME con la finalidad de difundir entre las empresas las distintas fuentes de financiamiento disponibles. Hacer clik sobre cada fuente de financiamiento para obtener mayor detalle.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s-ES" smtClean="0"/>
              <a:t>Para el caso de los Bancos Comerciales, contamos con un listado de 26 Bancos de todo el país con sus respectivas líneas específicas de créditos para PyMEs.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s-ES" smtClean="0"/>
              <a:t>Tenemos un relevamiento de todos los programas públicos de promoción PyME a nivel nacional y provincial para Córdoba, ya sea que provean asistencia técnica, capacitación, créditos y/o subsidios. El mismo puede analizarse a partir de una herramienta interactiva (“buscador”), o bien descargando el documento en versión pdf.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s-ES" smtClean="0"/>
              <a:t>Tenemos una guía de mercado de capitales que permite conocer las distintas fuentes de financiamiento, cheques de pago diferido, obligaciones negociables y fideicomiso. En Córdoba está creciendo el mercado de ON PyMEs, por ejemplo el caso de Bartolini.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2 Rectángulo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23 Rectángulo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24 Rectángulo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25 Rectángulo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26 Rectángulo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29 Rectángulo redondeado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30 Rectángulo redondeado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6 Rectángulo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9 Rectángulo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10 Rectángulo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18 Rectángulo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17" name="27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0F29A2-3798-4178-BE99-EE822BCF8AEF}" type="datetimeFigureOut">
              <a:rPr lang="es-AR"/>
              <a:pPr>
                <a:defRPr/>
              </a:pPr>
              <a:t>09/08/2011</a:t>
            </a:fld>
            <a:endParaRPr lang="es-AR"/>
          </a:p>
        </p:txBody>
      </p:sp>
      <p:sp>
        <p:nvSpPr>
          <p:cNvPr id="18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1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4D368B5-645E-467D-B471-BE388C5DE231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27 Rectángulo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28 Rectángulo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29 Rectángulo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30 Rectángulo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31 Rectángulo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32 Rectángulo redondeado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3" name="33 Rectángulo redondeado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34 Rectángulo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35 Rectángulo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36 Rectángulo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37 Rectángulo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38 Rectángulo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39 Rectángulo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20" name="25 Marcador de fecha"/>
          <p:cNvSpPr>
            <a:spLocks noGrp="1"/>
          </p:cNvSpPr>
          <p:nvPr>
            <p:ph type="dt" sz="half" idx="10"/>
          </p:nvPr>
        </p:nvSpPr>
        <p:spPr>
          <a:xfrm>
            <a:off x="6586538" y="612775"/>
            <a:ext cx="957262" cy="457200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C476768-8217-4C56-BBAF-656F54965E7F}" type="datetimeFigureOut">
              <a:rPr lang="es-AR"/>
              <a:pPr>
                <a:defRPr/>
              </a:pPr>
              <a:t>09/08/2011</a:t>
            </a:fld>
            <a:endParaRPr lang="es-AR"/>
          </a:p>
        </p:txBody>
      </p:sp>
      <p:sp>
        <p:nvSpPr>
          <p:cNvPr id="21" name="2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739FD91-A155-4B70-8EF2-F513C7CF7310}" type="slidenum">
              <a:rPr lang="es-AR"/>
              <a:pPr>
                <a:defRPr/>
              </a:pPr>
              <a:t>‹#›</a:t>
            </a:fld>
            <a:endParaRPr lang="es-AR"/>
          </a:p>
        </p:txBody>
      </p:sp>
      <p:sp>
        <p:nvSpPr>
          <p:cNvPr id="22" name="2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7 Rectángulo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28 Rectángulo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29 Rectángulo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30 Rectángulo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31 Rectángulo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32 Rectángulo redondeado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9" name="33 Rectángulo redondeado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34 Rectángulo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35 Rectángulo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36 Rectángulo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37 Rectángulo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38 Rectángulo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39 Rectángulo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6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7CCEB-7455-473D-83E1-EFB23E0EFB90}" type="datetimeFigureOut">
              <a:rPr lang="es-AR"/>
              <a:pPr>
                <a:defRPr/>
              </a:pPr>
              <a:t>09/08/2011</a:t>
            </a:fld>
            <a:endParaRPr lang="es-AR"/>
          </a:p>
        </p:txBody>
      </p:sp>
      <p:sp>
        <p:nvSpPr>
          <p:cNvPr id="17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18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9D197-E5FB-4125-8AE8-91CD3C82056C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2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27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20" name="2 Marcador de fecha"/>
          <p:cNvSpPr>
            <a:spLocks noGrp="1"/>
          </p:cNvSpPr>
          <p:nvPr>
            <p:ph type="dt" sz="half" idx="2"/>
          </p:nvPr>
        </p:nvSpPr>
        <p:spPr>
          <a:xfrm>
            <a:off x="6583363" y="612775"/>
            <a:ext cx="957262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641FA4C-8183-47DE-A2A1-15598F2FF3AF}" type="datetimeFigureOut">
              <a:rPr lang="es-AR"/>
              <a:pPr>
                <a:defRPr/>
              </a:pPr>
              <a:t>09/08/2011</a:t>
            </a:fld>
            <a:endParaRPr lang="es-AR"/>
          </a:p>
        </p:txBody>
      </p:sp>
      <p:sp>
        <p:nvSpPr>
          <p:cNvPr id="21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24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219E557-0705-4B46-AF92-471C46058BC0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Arial" charset="0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Arial" charset="0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Arial" charset="0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Arial" charset="0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ieralpyme.org/novedades_ver.asp?id_noticia=451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ieralpyme.org/novedades_ver.asp?id_noticia=451" TargetMode="External"/><Relationship Id="rId3" Type="http://schemas.openxmlformats.org/officeDocument/2006/relationships/hyperlink" Target="http://ieralpyme.org/novedades_ver.asp?id_noticia=411" TargetMode="External"/><Relationship Id="rId7" Type="http://schemas.openxmlformats.org/officeDocument/2006/relationships/hyperlink" Target="http://ieralpyme.org/novedades_ver.asp?id_noticia=428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ieralpyme.org/contenidos-herramientas.asp?id_noticia=41" TargetMode="External"/><Relationship Id="rId5" Type="http://schemas.openxmlformats.org/officeDocument/2006/relationships/hyperlink" Target="http://ieralpyme.org/images_db/noticias_archivos/91.pdf" TargetMode="External"/><Relationship Id="rId10" Type="http://schemas.openxmlformats.org/officeDocument/2006/relationships/image" Target="../media/image2.jpeg"/><Relationship Id="rId4" Type="http://schemas.openxmlformats.org/officeDocument/2006/relationships/hyperlink" Target="http://ieralpyme.org/loc/pinv-programas.asp" TargetMode="External"/><Relationship Id="rId9" Type="http://schemas.openxmlformats.org/officeDocument/2006/relationships/hyperlink" Target="http://ieralpyme.or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eralpyme.org/novedades_ver.asp?id_noticia=411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ieralpyme.org/loc/pinv-programas.asp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hyperlink" Target="http://ieralpyme.org/images_db/noticias_archivos/91.pdf" TargetMode="Externa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ieralpyme.org/contenidos-herramientas.asp?id_noticia=41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hyperlink" Target="http://ieralpyme.org/novedades_ver.asp?id_noticia=428" TargetMode="Externa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1 Título"/>
          <p:cNvSpPr>
            <a:spLocks noGrp="1"/>
          </p:cNvSpPr>
          <p:nvPr>
            <p:ph type="ctrTitle"/>
          </p:nvPr>
        </p:nvSpPr>
        <p:spPr>
          <a:xfrm>
            <a:off x="457200" y="2276475"/>
            <a:ext cx="8458200" cy="1470025"/>
          </a:xfrm>
        </p:spPr>
        <p:txBody>
          <a:bodyPr/>
          <a:lstStyle/>
          <a:p>
            <a:pPr eaLnBrk="1" hangingPunct="1"/>
            <a:r>
              <a:rPr lang="es-ES" smtClean="0">
                <a:latin typeface="Trebuchet MS" pitchFamily="34" charset="0"/>
              </a:rPr>
              <a:t>Alternativas de Financiamiento para las PyMEs</a:t>
            </a:r>
            <a:endParaRPr lang="es-AR" smtClean="0">
              <a:latin typeface="Trebuchet MS" pitchFamily="34" charset="0"/>
            </a:endParaRPr>
          </a:p>
        </p:txBody>
      </p:sp>
      <p:sp>
        <p:nvSpPr>
          <p:cNvPr id="6146" name="2 Subtítulo"/>
          <p:cNvSpPr>
            <a:spLocks noGrp="1"/>
          </p:cNvSpPr>
          <p:nvPr>
            <p:ph type="subTitle" idx="1"/>
          </p:nvPr>
        </p:nvSpPr>
        <p:spPr>
          <a:xfrm>
            <a:off x="411163" y="3971925"/>
            <a:ext cx="3729037" cy="536575"/>
          </a:xfrm>
        </p:spPr>
        <p:txBody>
          <a:bodyPr/>
          <a:lstStyle/>
          <a:p>
            <a:pPr marL="63500" eaLnBrk="1" hangingPunct="1"/>
            <a:r>
              <a:rPr lang="es-ES" smtClean="0">
                <a:latin typeface="Georgia" pitchFamily="18" charset="0"/>
              </a:rPr>
              <a:t>Luciano Crisafulli</a:t>
            </a:r>
          </a:p>
        </p:txBody>
      </p:sp>
      <p:pic>
        <p:nvPicPr>
          <p:cNvPr id="5" name="4 Imagen" descr="logo_ipym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72121" y="5882505"/>
            <a:ext cx="2283726" cy="6367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148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551363"/>
            <a:ext cx="6121400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-100013"/>
            <a:ext cx="8229600" cy="1066801"/>
          </a:xfrm>
        </p:spPr>
        <p:txBody>
          <a:bodyPr/>
          <a:lstStyle/>
          <a:p>
            <a:pPr algn="ctr"/>
            <a:r>
              <a:rPr lang="es-ES" sz="3600" b="1" smtClean="0">
                <a:solidFill>
                  <a:schemeClr val="bg2"/>
                </a:solidFill>
              </a:rPr>
              <a:t>Fondo de Capital de Riesgo</a:t>
            </a:r>
          </a:p>
        </p:txBody>
      </p:sp>
      <p:pic>
        <p:nvPicPr>
          <p:cNvPr id="15362" name="Picture 4" descr="Fondo capital riesgo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79613" y="981075"/>
            <a:ext cx="5083175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404813"/>
            <a:ext cx="8229600" cy="1066800"/>
          </a:xfrm>
        </p:spPr>
        <p:txBody>
          <a:bodyPr/>
          <a:lstStyle/>
          <a:p>
            <a:pPr eaLnBrk="1" hangingPunct="1"/>
            <a:r>
              <a:rPr lang="es-ES" smtClean="0">
                <a:solidFill>
                  <a:schemeClr val="bg1"/>
                </a:solidFill>
                <a:latin typeface="Trebuchet MS" pitchFamily="34" charset="0"/>
              </a:rPr>
              <a:t>Obstáculos empresarios</a:t>
            </a:r>
          </a:p>
        </p:txBody>
      </p:sp>
      <p:sp>
        <p:nvSpPr>
          <p:cNvPr id="7170" name="Text Box 10"/>
          <p:cNvSpPr txBox="1">
            <a:spLocks noChangeArrowheads="1"/>
          </p:cNvSpPr>
          <p:nvPr/>
        </p:nvSpPr>
        <p:spPr bwMode="auto">
          <a:xfrm>
            <a:off x="6877050" y="5818188"/>
            <a:ext cx="15843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200" i="1"/>
              <a:t>Fuente: World Bank</a:t>
            </a:r>
          </a:p>
        </p:txBody>
      </p:sp>
      <p:sp>
        <p:nvSpPr>
          <p:cNvPr id="7171" name="Text Box 11"/>
          <p:cNvSpPr txBox="1">
            <a:spLocks noChangeArrowheads="1"/>
          </p:cNvSpPr>
          <p:nvPr/>
        </p:nvSpPr>
        <p:spPr bwMode="auto">
          <a:xfrm>
            <a:off x="395288" y="5589588"/>
            <a:ext cx="5905500" cy="9159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>
                <a:solidFill>
                  <a:srgbClr val="1F2029"/>
                </a:solidFill>
              </a:rPr>
              <a:t>El problema del financiamiento constituye uno de los principales obstáculos que enfrentan las empresas en Argentina.</a:t>
            </a:r>
          </a:p>
        </p:txBody>
      </p:sp>
      <p:pic>
        <p:nvPicPr>
          <p:cNvPr id="7172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1566863"/>
            <a:ext cx="7775575" cy="37306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5"/>
          <p:cNvSpPr>
            <a:spLocks noGrp="1"/>
          </p:cNvSpPr>
          <p:nvPr>
            <p:ph type="title" idx="4294967295"/>
          </p:nvPr>
        </p:nvSpPr>
        <p:spPr>
          <a:xfrm>
            <a:off x="468313" y="706438"/>
            <a:ext cx="8229600" cy="1066800"/>
          </a:xfrm>
        </p:spPr>
        <p:txBody>
          <a:bodyPr/>
          <a:lstStyle/>
          <a:p>
            <a:pPr eaLnBrk="1" hangingPunct="1"/>
            <a:r>
              <a:rPr lang="es-ES" smtClean="0">
                <a:solidFill>
                  <a:schemeClr val="bg1"/>
                </a:solidFill>
                <a:latin typeface="Trebuchet MS" pitchFamily="34" charset="0"/>
              </a:rPr>
              <a:t>El financiamiento como obstáculo</a:t>
            </a:r>
          </a:p>
        </p:txBody>
      </p:sp>
      <p:sp>
        <p:nvSpPr>
          <p:cNvPr id="8194" name="Text Box 10"/>
          <p:cNvSpPr txBox="1">
            <a:spLocks noChangeArrowheads="1"/>
          </p:cNvSpPr>
          <p:nvPr/>
        </p:nvSpPr>
        <p:spPr bwMode="auto">
          <a:xfrm>
            <a:off x="684213" y="5516563"/>
            <a:ext cx="777557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>
                <a:solidFill>
                  <a:srgbClr val="1F2029"/>
                </a:solidFill>
              </a:rPr>
              <a:t>Más del 40% de las PyMEs argentinas señalan al </a:t>
            </a:r>
            <a:r>
              <a:rPr lang="es-ES" b="1">
                <a:solidFill>
                  <a:srgbClr val="FF6600"/>
                </a:solidFill>
              </a:rPr>
              <a:t>FINANCIAMIENTO</a:t>
            </a:r>
            <a:r>
              <a:rPr lang="es-ES" b="1">
                <a:solidFill>
                  <a:srgbClr val="1F2029"/>
                </a:solidFill>
              </a:rPr>
              <a:t> como una restricción seria o muy seria para su negocio.</a:t>
            </a:r>
          </a:p>
        </p:txBody>
      </p:sp>
      <p:sp>
        <p:nvSpPr>
          <p:cNvPr id="8195" name="Text Box 11"/>
          <p:cNvSpPr txBox="1">
            <a:spLocks noChangeArrowheads="1"/>
          </p:cNvSpPr>
          <p:nvPr/>
        </p:nvSpPr>
        <p:spPr bwMode="auto">
          <a:xfrm>
            <a:off x="6877050" y="6323013"/>
            <a:ext cx="15843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200" i="1"/>
              <a:t>Fuente: World Bank</a:t>
            </a:r>
          </a:p>
        </p:txBody>
      </p:sp>
      <p:pic>
        <p:nvPicPr>
          <p:cNvPr id="8196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088" y="1844675"/>
            <a:ext cx="7273925" cy="34909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/>
          </p:cNvSpPr>
          <p:nvPr>
            <p:ph type="title" idx="4294967295"/>
          </p:nvPr>
        </p:nvSpPr>
        <p:spPr>
          <a:xfrm>
            <a:off x="395288" y="777875"/>
            <a:ext cx="8229600" cy="1066800"/>
          </a:xfrm>
        </p:spPr>
        <p:txBody>
          <a:bodyPr/>
          <a:lstStyle/>
          <a:p>
            <a:pPr eaLnBrk="1" hangingPunct="1"/>
            <a:r>
              <a:rPr lang="es-ES" smtClean="0">
                <a:solidFill>
                  <a:schemeClr val="bg1"/>
                </a:solidFill>
                <a:latin typeface="Trebuchet MS" pitchFamily="34" charset="0"/>
              </a:rPr>
              <a:t>Fuente de financiamiento PyME</a:t>
            </a:r>
          </a:p>
        </p:txBody>
      </p:sp>
      <p:pic>
        <p:nvPicPr>
          <p:cNvPr id="9218" name="Picture 4"/>
          <p:cNvPicPr>
            <a:picLocks noChangeAspect="1" noChangeArrowheads="1"/>
          </p:cNvPicPr>
          <p:nvPr>
            <p:ph type="body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468313" y="1844675"/>
            <a:ext cx="7993062" cy="3351213"/>
          </a:xfrm>
          <a:solidFill>
            <a:schemeClr val="bg1">
              <a:alpha val="0"/>
            </a:schemeClr>
          </a:solidFill>
        </p:spPr>
      </p:pic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468313" y="5373688"/>
            <a:ext cx="78486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>
                <a:solidFill>
                  <a:srgbClr val="1F2029"/>
                </a:solidFill>
              </a:rPr>
              <a:t>La principal fuente de financiamiento es la </a:t>
            </a:r>
            <a:r>
              <a:rPr lang="es-ES" b="1">
                <a:solidFill>
                  <a:srgbClr val="FF6600"/>
                </a:solidFill>
              </a:rPr>
              <a:t>reinversión de utilidades</a:t>
            </a:r>
            <a:r>
              <a:rPr lang="es-ES" b="1">
                <a:solidFill>
                  <a:srgbClr val="1F2029"/>
                </a:solidFill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s-ES" b="1">
                <a:solidFill>
                  <a:srgbClr val="1F2029"/>
                </a:solidFill>
              </a:rPr>
              <a:t>A menor tamaño de la firma mayor es el financiamiento propio.</a:t>
            </a:r>
          </a:p>
        </p:txBody>
      </p:sp>
      <p:pic>
        <p:nvPicPr>
          <p:cNvPr id="5" name="4 Imagen" descr="logo_ipym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71418" y="6169710"/>
            <a:ext cx="1580326" cy="4404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44450"/>
            <a:ext cx="8229600" cy="1066800"/>
          </a:xfrm>
        </p:spPr>
        <p:txBody>
          <a:bodyPr/>
          <a:lstStyle/>
          <a:p>
            <a:pPr eaLnBrk="1" hangingPunct="1"/>
            <a:r>
              <a:rPr lang="es-ES" smtClean="0">
                <a:solidFill>
                  <a:schemeClr val="bg1"/>
                </a:solidFill>
                <a:latin typeface="Trebuchet MS" pitchFamily="34" charset="0"/>
              </a:rPr>
              <a:t>La rentabilidad PyME</a:t>
            </a:r>
          </a:p>
        </p:txBody>
      </p:sp>
      <p:sp>
        <p:nvSpPr>
          <p:cNvPr id="10242" name="Rectangle 3"/>
          <p:cNvSpPr>
            <a:spLocks noChangeArrowheads="1"/>
          </p:cNvSpPr>
          <p:nvPr/>
        </p:nvSpPr>
        <p:spPr bwMode="auto">
          <a:xfrm>
            <a:off x="107950" y="1052513"/>
            <a:ext cx="8856663" cy="29797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533400">
              <a:spcBef>
                <a:spcPct val="50000"/>
              </a:spcBef>
              <a:buFontTx/>
              <a:buChar char="•"/>
            </a:pPr>
            <a:r>
              <a:rPr lang="es-ES" b="1">
                <a:solidFill>
                  <a:schemeClr val="bg1"/>
                </a:solidFill>
              </a:rPr>
              <a:t>Crecimiento de las ventas en el 56% de las PyMEs</a:t>
            </a:r>
          </a:p>
          <a:p>
            <a:pPr marL="533400" indent="-533400">
              <a:spcBef>
                <a:spcPct val="50000"/>
              </a:spcBef>
              <a:buFontTx/>
              <a:buChar char="•"/>
            </a:pPr>
            <a:r>
              <a:rPr lang="es-ES" b="1">
                <a:solidFill>
                  <a:schemeClr val="bg1"/>
                </a:solidFill>
              </a:rPr>
              <a:t>El 22% de las PyMEs observa mejoras en su rentabilidad, mientras que en el 28% disminuye</a:t>
            </a:r>
          </a:p>
          <a:p>
            <a:pPr marL="533400" indent="-533400">
              <a:spcBef>
                <a:spcPct val="50000"/>
              </a:spcBef>
              <a:buFontTx/>
              <a:buChar char="•"/>
            </a:pPr>
            <a:r>
              <a:rPr lang="es-ES" b="1">
                <a:solidFill>
                  <a:schemeClr val="bg1"/>
                </a:solidFill>
              </a:rPr>
              <a:t>En 2010 la facturaci</a:t>
            </a:r>
            <a:r>
              <a:rPr lang="es-ES" b="1">
                <a:solidFill>
                  <a:schemeClr val="bg1"/>
                </a:solidFill>
                <a:latin typeface="Georgia" pitchFamily="18" charset="0"/>
              </a:rPr>
              <a:t>ó</a:t>
            </a:r>
            <a:r>
              <a:rPr lang="es-ES" b="1">
                <a:solidFill>
                  <a:schemeClr val="bg1"/>
                </a:solidFill>
              </a:rPr>
              <a:t>n aument</a:t>
            </a:r>
            <a:r>
              <a:rPr lang="es-ES" b="1">
                <a:solidFill>
                  <a:schemeClr val="bg1"/>
                </a:solidFill>
                <a:latin typeface="Georgia" pitchFamily="18" charset="0"/>
              </a:rPr>
              <a:t>ó</a:t>
            </a:r>
            <a:r>
              <a:rPr lang="es-ES" b="1">
                <a:solidFill>
                  <a:schemeClr val="bg1"/>
                </a:solidFill>
              </a:rPr>
              <a:t> 36% interanual, los costos de ventas lo hicieron un 42%</a:t>
            </a:r>
          </a:p>
          <a:p>
            <a:pPr marL="533400" indent="-533400">
              <a:spcBef>
                <a:spcPct val="50000"/>
              </a:spcBef>
              <a:buFontTx/>
              <a:buChar char="•"/>
            </a:pPr>
            <a:r>
              <a:rPr lang="es-ES" b="1">
                <a:solidFill>
                  <a:schemeClr val="bg1"/>
                </a:solidFill>
              </a:rPr>
              <a:t>Ratio costo de venta/facturaci</a:t>
            </a:r>
            <a:r>
              <a:rPr lang="es-ES" b="1">
                <a:solidFill>
                  <a:schemeClr val="bg1"/>
                </a:solidFill>
                <a:latin typeface="Georgia" pitchFamily="18" charset="0"/>
              </a:rPr>
              <a:t>ó</a:t>
            </a:r>
            <a:r>
              <a:rPr lang="es-ES" b="1">
                <a:solidFill>
                  <a:schemeClr val="bg1"/>
                </a:solidFill>
              </a:rPr>
              <a:t>n= 79% (2004-05= 70%)</a:t>
            </a:r>
          </a:p>
          <a:p>
            <a:pPr marL="533400" indent="-533400">
              <a:spcBef>
                <a:spcPct val="50000"/>
              </a:spcBef>
              <a:buFontTx/>
              <a:buChar char="•"/>
            </a:pPr>
            <a:r>
              <a:rPr lang="es-ES" b="1">
                <a:solidFill>
                  <a:schemeClr val="bg1"/>
                </a:solidFill>
              </a:rPr>
              <a:t>Caja de las empresas = 7.8% de facturaci</a:t>
            </a:r>
            <a:r>
              <a:rPr lang="es-ES" b="1">
                <a:solidFill>
                  <a:schemeClr val="bg1"/>
                </a:solidFill>
                <a:latin typeface="Georgia" pitchFamily="18" charset="0"/>
              </a:rPr>
              <a:t>ó</a:t>
            </a:r>
            <a:r>
              <a:rPr lang="es-ES" b="1">
                <a:solidFill>
                  <a:schemeClr val="bg1"/>
                </a:solidFill>
              </a:rPr>
              <a:t>n (2003-2007= 17%)</a:t>
            </a:r>
          </a:p>
          <a:p>
            <a:pPr marL="533400" indent="-533400">
              <a:spcBef>
                <a:spcPct val="50000"/>
              </a:spcBef>
              <a:buFontTx/>
              <a:buChar char="•"/>
            </a:pPr>
            <a:endParaRPr lang="es-ES" b="1">
              <a:solidFill>
                <a:schemeClr val="bg1"/>
              </a:solidFill>
            </a:endParaRPr>
          </a:p>
        </p:txBody>
      </p:sp>
      <p:pic>
        <p:nvPicPr>
          <p:cNvPr id="10243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3859213"/>
            <a:ext cx="4968875" cy="299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Text Box 8"/>
          <p:cNvSpPr txBox="1">
            <a:spLocks noChangeArrowheads="1"/>
          </p:cNvSpPr>
          <p:nvPr/>
        </p:nvSpPr>
        <p:spPr bwMode="auto">
          <a:xfrm>
            <a:off x="5364163" y="4508500"/>
            <a:ext cx="3168650" cy="9159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>
                <a:solidFill>
                  <a:srgbClr val="1F2029"/>
                </a:solidFill>
              </a:rPr>
              <a:t>En el 2009 la tasa de crecimiento de las PyMEs fue negativo (MTEySS)</a:t>
            </a:r>
          </a:p>
        </p:txBody>
      </p:sp>
      <p:pic>
        <p:nvPicPr>
          <p:cNvPr id="5" name="4 Imagen" descr="logo_ipym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71418" y="6169710"/>
            <a:ext cx="1580326" cy="4404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01613"/>
            <a:ext cx="8229600" cy="1066800"/>
          </a:xfrm>
        </p:spPr>
        <p:txBody>
          <a:bodyPr/>
          <a:lstStyle/>
          <a:p>
            <a:pPr eaLnBrk="1" hangingPunct="1"/>
            <a:r>
              <a:rPr lang="es-ES" sz="3600" smtClean="0">
                <a:solidFill>
                  <a:schemeClr val="bg1"/>
                </a:solidFill>
                <a:latin typeface="Trebuchet MS" pitchFamily="34" charset="0"/>
              </a:rPr>
              <a:t>Alternativas de financiamiento para las PyMEs</a:t>
            </a:r>
          </a:p>
        </p:txBody>
      </p:sp>
      <p:sp>
        <p:nvSpPr>
          <p:cNvPr id="11266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4221163"/>
            <a:ext cx="8229600" cy="2303462"/>
          </a:xfrm>
        </p:spPr>
        <p:txBody>
          <a:bodyPr/>
          <a:lstStyle/>
          <a:p>
            <a:pPr marL="642938" indent="-533400" eaLnBrk="1" hangingPunct="1">
              <a:buFont typeface="Georgia" pitchFamily="18" charset="0"/>
              <a:buNone/>
            </a:pPr>
            <a:r>
              <a:rPr lang="es-ES" sz="3600" smtClean="0">
                <a:solidFill>
                  <a:srgbClr val="4D4D4D"/>
                </a:solidFill>
                <a:latin typeface="Georgia" pitchFamily="18" charset="0"/>
                <a:hlinkClick r:id="rId3"/>
              </a:rPr>
              <a:t>Bancos Comerciales</a:t>
            </a:r>
            <a:endParaRPr lang="es-ES" sz="3600" smtClean="0">
              <a:solidFill>
                <a:srgbClr val="4D4D4D"/>
              </a:solidFill>
              <a:latin typeface="Georgia" pitchFamily="18" charset="0"/>
            </a:endParaRPr>
          </a:p>
          <a:p>
            <a:pPr marL="642938" indent="-533400" eaLnBrk="1" hangingPunct="1">
              <a:buFont typeface="Georgia" pitchFamily="18" charset="0"/>
              <a:buNone/>
            </a:pPr>
            <a:r>
              <a:rPr lang="es-ES" sz="3600" smtClean="0">
                <a:solidFill>
                  <a:srgbClr val="323232"/>
                </a:solidFill>
                <a:latin typeface="Georgia" pitchFamily="18" charset="0"/>
                <a:hlinkClick r:id="rId4"/>
              </a:rPr>
              <a:t>Programas de Promoción</a:t>
            </a:r>
            <a:r>
              <a:rPr lang="es-ES" sz="3600" smtClean="0">
                <a:solidFill>
                  <a:srgbClr val="323232"/>
                </a:solidFill>
                <a:latin typeface="Georgia" pitchFamily="18" charset="0"/>
              </a:rPr>
              <a:t> (</a:t>
            </a:r>
            <a:r>
              <a:rPr lang="es-ES" sz="3600" smtClean="0">
                <a:solidFill>
                  <a:srgbClr val="323232"/>
                </a:solidFill>
                <a:latin typeface="Georgia" pitchFamily="18" charset="0"/>
                <a:hlinkClick r:id="rId5"/>
              </a:rPr>
              <a:t>doc</a:t>
            </a:r>
            <a:r>
              <a:rPr lang="es-ES" sz="3600" smtClean="0">
                <a:solidFill>
                  <a:srgbClr val="323232"/>
                </a:solidFill>
                <a:latin typeface="Georgia" pitchFamily="18" charset="0"/>
              </a:rPr>
              <a:t>)</a:t>
            </a:r>
          </a:p>
          <a:p>
            <a:pPr marL="642938" indent="-533400" eaLnBrk="1" hangingPunct="1">
              <a:buFont typeface="Georgia" pitchFamily="18" charset="0"/>
              <a:buNone/>
            </a:pPr>
            <a:r>
              <a:rPr lang="es-ES" sz="3600" smtClean="0">
                <a:solidFill>
                  <a:srgbClr val="323232"/>
                </a:solidFill>
                <a:latin typeface="Georgia" pitchFamily="18" charset="0"/>
                <a:hlinkClick r:id="rId6"/>
              </a:rPr>
              <a:t>Mercado de Capitales</a:t>
            </a:r>
            <a:r>
              <a:rPr lang="es-ES" sz="3600" smtClean="0">
                <a:solidFill>
                  <a:srgbClr val="323232"/>
                </a:solidFill>
                <a:latin typeface="Georgia" pitchFamily="18" charset="0"/>
              </a:rPr>
              <a:t> (</a:t>
            </a:r>
            <a:r>
              <a:rPr lang="es-ES" sz="3600" smtClean="0">
                <a:solidFill>
                  <a:srgbClr val="323232"/>
                </a:solidFill>
                <a:latin typeface="Georgia" pitchFamily="18" charset="0"/>
                <a:hlinkClick r:id="rId7"/>
              </a:rPr>
              <a:t>casos</a:t>
            </a:r>
            <a:r>
              <a:rPr lang="es-ES" sz="3600" smtClean="0">
                <a:solidFill>
                  <a:srgbClr val="323232"/>
                </a:solidFill>
                <a:latin typeface="Georgia" pitchFamily="18" charset="0"/>
              </a:rPr>
              <a:t>)</a:t>
            </a:r>
          </a:p>
          <a:p>
            <a:pPr marL="642938" indent="-533400" eaLnBrk="1" hangingPunct="1">
              <a:buFont typeface="Georgia" pitchFamily="18" charset="0"/>
              <a:buNone/>
            </a:pPr>
            <a:r>
              <a:rPr lang="es-ES" sz="3600" smtClean="0">
                <a:solidFill>
                  <a:srgbClr val="323232"/>
                </a:solidFill>
                <a:latin typeface="Georgia" pitchFamily="18" charset="0"/>
                <a:hlinkClick r:id="rId8"/>
              </a:rPr>
              <a:t>Fondo de Capital de Riesgo</a:t>
            </a:r>
            <a:endParaRPr lang="es-ES" sz="3600" smtClean="0">
              <a:solidFill>
                <a:srgbClr val="323232"/>
              </a:solidFill>
              <a:latin typeface="Georgia" pitchFamily="18" charset="0"/>
            </a:endParaRPr>
          </a:p>
        </p:txBody>
      </p:sp>
      <p:pic>
        <p:nvPicPr>
          <p:cNvPr id="5" name="4 Imagen" descr="logo_ipyme.JPG">
            <a:hlinkClick r:id="rId9"/>
          </p:cNvPr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251559" y="1728659"/>
            <a:ext cx="4497732" cy="125347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0"/>
            <a:ext cx="8229600" cy="1066800"/>
          </a:xfrm>
        </p:spPr>
        <p:txBody>
          <a:bodyPr/>
          <a:lstStyle/>
          <a:p>
            <a:pPr algn="ctr"/>
            <a:r>
              <a:rPr lang="es-ES" sz="3600" b="1" smtClean="0">
                <a:solidFill>
                  <a:schemeClr val="bg2"/>
                </a:solidFill>
              </a:rPr>
              <a:t>Bancos Comerciales</a:t>
            </a:r>
          </a:p>
        </p:txBody>
      </p:sp>
      <p:pic>
        <p:nvPicPr>
          <p:cNvPr id="12290" name="Picture 4" descr="Bancos comerciales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47813" y="981075"/>
            <a:ext cx="5891212" cy="559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-100013"/>
            <a:ext cx="8229600" cy="1066801"/>
          </a:xfrm>
        </p:spPr>
        <p:txBody>
          <a:bodyPr/>
          <a:lstStyle/>
          <a:p>
            <a:pPr algn="ctr"/>
            <a:r>
              <a:rPr lang="es-ES" sz="3600" b="1" smtClean="0">
                <a:solidFill>
                  <a:schemeClr val="bg2"/>
                </a:solidFill>
              </a:rPr>
              <a:t>Programas de Promoción</a:t>
            </a:r>
          </a:p>
        </p:txBody>
      </p:sp>
      <p:pic>
        <p:nvPicPr>
          <p:cNvPr id="13314" name="Picture 4" descr="Programas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9750" y="981075"/>
            <a:ext cx="6019800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5" descr="Programas1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3850" y="3933825"/>
            <a:ext cx="8529638" cy="283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-100013"/>
            <a:ext cx="8229600" cy="1066801"/>
          </a:xfrm>
        </p:spPr>
        <p:txBody>
          <a:bodyPr/>
          <a:lstStyle/>
          <a:p>
            <a:pPr algn="ctr"/>
            <a:r>
              <a:rPr lang="es-ES" sz="3600" b="1" smtClean="0">
                <a:solidFill>
                  <a:schemeClr val="bg2"/>
                </a:solidFill>
              </a:rPr>
              <a:t>Mercado de Capitales</a:t>
            </a:r>
          </a:p>
        </p:txBody>
      </p:sp>
      <p:pic>
        <p:nvPicPr>
          <p:cNvPr id="14338" name="Picture 4" descr="Mercado de capitales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9750" y="1052513"/>
            <a:ext cx="4679950" cy="190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5" descr="Mercado de capitales1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63713" y="3284538"/>
            <a:ext cx="5695950" cy="317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247</TotalTime>
  <Words>566</Words>
  <Application>Microsoft Office PowerPoint</Application>
  <PresentationFormat>On-screen Show (4:3)</PresentationFormat>
  <Paragraphs>37</Paragraphs>
  <Slides>10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Plantilla de diseño</vt:lpstr>
      </vt:variant>
      <vt:variant>
        <vt:i4>4</vt:i4>
      </vt:variant>
      <vt:variant>
        <vt:lpstr>Títulos de diapositiva</vt:lpstr>
      </vt:variant>
      <vt:variant>
        <vt:i4>10</vt:i4>
      </vt:variant>
    </vt:vector>
  </HeadingPairs>
  <TitlesOfParts>
    <vt:vector size="19" baseType="lpstr">
      <vt:lpstr>Arial</vt:lpstr>
      <vt:lpstr>Georgia</vt:lpstr>
      <vt:lpstr>Wingdings 2</vt:lpstr>
      <vt:lpstr>Calibri</vt:lpstr>
      <vt:lpstr>Trebuchet MS</vt:lpstr>
      <vt:lpstr>Urbano</vt:lpstr>
      <vt:lpstr>Urbano</vt:lpstr>
      <vt:lpstr>Urbano</vt:lpstr>
      <vt:lpstr>Urbano</vt:lpstr>
      <vt:lpstr>Alternativas de Financiamiento para las PyMEs</vt:lpstr>
      <vt:lpstr>Obstáculos empresarios</vt:lpstr>
      <vt:lpstr>El financiamiento como obstáculo</vt:lpstr>
      <vt:lpstr>Fuente de financiamiento PyME</vt:lpstr>
      <vt:lpstr>La rentabilidad PyME</vt:lpstr>
      <vt:lpstr>Alternativas de financiamiento para las PyMEs</vt:lpstr>
      <vt:lpstr>Bancos Comerciales</vt:lpstr>
      <vt:lpstr>Programas de Promoción</vt:lpstr>
      <vt:lpstr>Mercado de Capitales</vt:lpstr>
      <vt:lpstr>Fondo de Capital de Riesgo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lcrisafulli</dc:creator>
  <cp:lastModifiedBy>Luciano Crisafulli</cp:lastModifiedBy>
  <cp:revision>36</cp:revision>
  <dcterms:created xsi:type="dcterms:W3CDTF">2011-08-08T20:51:34Z</dcterms:created>
  <dcterms:modified xsi:type="dcterms:W3CDTF">2011-08-09T11:28:50Z</dcterms:modified>
</cp:coreProperties>
</file>